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0"/>
  </p:handoutMasterIdLst>
  <p:sldIdLst>
    <p:sldId id="339" r:id="rId3"/>
    <p:sldId id="337" r:id="rId4"/>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96" r:id="rId24"/>
    <p:sldId id="297" r:id="rId25"/>
    <p:sldId id="298" r:id="rId26"/>
    <p:sldId id="299" r:id="rId27"/>
    <p:sldId id="338"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36"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40" r:id="rId5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659"/>
    <a:srgbClr val="996633"/>
    <a:srgbClr val="827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35" autoAdjust="0"/>
    <p:restoredTop sz="87748" autoAdjust="0"/>
  </p:normalViewPr>
  <p:slideViewPr>
    <p:cSldViewPr>
      <p:cViewPr varScale="1">
        <p:scale>
          <a:sx n="87" d="100"/>
          <a:sy n="87" d="100"/>
        </p:scale>
        <p:origin x="732" y="78"/>
      </p:cViewPr>
      <p:guideLst>
        <p:guide orient="horz" pos="1620"/>
        <p:guide pos="290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760"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52DF1D-7283-4EAD-A6E3-801AC7A93EB9}"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zh-CN" altLang="en-US"/>
        </a:p>
      </dgm:t>
    </dgm:pt>
    <dgm:pt modelId="{79300A40-3620-4A41-A877-CE5C0EEA75CE}">
      <dgm:prSet/>
      <dgm:spPr>
        <a:solidFill>
          <a:srgbClr val="00B050"/>
        </a:solidFill>
      </dgm:spPr>
      <dgm:t>
        <a:bodyPr/>
        <a:lstStyle/>
        <a:p>
          <a:pPr rtl="0"/>
          <a:r>
            <a:rPr lang="zh-CN" b="1" dirty="0">
              <a:solidFill>
                <a:schemeClr val="tx1"/>
              </a:solidFill>
              <a:latin typeface="+mn-lt"/>
              <a:ea typeface="+mn-ea"/>
              <a:cs typeface="+mn-ea"/>
              <a:sym typeface="+mn-lt"/>
            </a:rPr>
            <a:t>收入福利化</a:t>
          </a:r>
          <a:endParaRPr lang="zh-CN" dirty="0">
            <a:solidFill>
              <a:schemeClr val="tx1"/>
            </a:solidFill>
            <a:latin typeface="+mn-lt"/>
            <a:ea typeface="+mn-ea"/>
            <a:cs typeface="+mn-ea"/>
            <a:sym typeface="+mn-lt"/>
          </a:endParaRPr>
        </a:p>
      </dgm:t>
    </dgm:pt>
    <dgm:pt modelId="{89FB16D5-34C1-45F6-839D-30A1F9AC6C40}" cxnId="{82047708-4C5B-4D29-BDD2-FE1A1B4E6BBE}" type="parTrans">
      <dgm:prSet/>
      <dgm:spPr/>
      <dgm:t>
        <a:bodyPr/>
        <a:lstStyle/>
        <a:p>
          <a:endParaRPr lang="zh-CN" altLang="en-US">
            <a:solidFill>
              <a:schemeClr val="tx1"/>
            </a:solidFill>
          </a:endParaRPr>
        </a:p>
      </dgm:t>
    </dgm:pt>
    <dgm:pt modelId="{F5BD8DDE-F14D-4222-B025-0FC628104164}" cxnId="{82047708-4C5B-4D29-BDD2-FE1A1B4E6BBE}" type="sibTrans">
      <dgm:prSet/>
      <dgm:spPr>
        <a:solidFill>
          <a:srgbClr val="CC6600"/>
        </a:solidFill>
      </dgm:spPr>
      <dgm:t>
        <a:bodyPr/>
        <a:lstStyle/>
        <a:p>
          <a:endParaRPr lang="zh-CN" altLang="en-US">
            <a:solidFill>
              <a:schemeClr val="tx1"/>
            </a:solidFill>
          </a:endParaRPr>
        </a:p>
      </dgm:t>
    </dgm:pt>
    <dgm:pt modelId="{A03AAC04-D164-4C65-84B2-66E0CBC6412A}">
      <dgm:prSet/>
      <dgm:spPr>
        <a:solidFill>
          <a:srgbClr val="00B0F0"/>
        </a:solidFill>
      </dgm:spPr>
      <dgm:t>
        <a:bodyPr/>
        <a:lstStyle/>
        <a:p>
          <a:pPr rtl="0"/>
          <a:r>
            <a:rPr lang="zh-CN" b="1" dirty="0">
              <a:solidFill>
                <a:schemeClr val="tx1"/>
              </a:solidFill>
              <a:latin typeface="+mn-lt"/>
              <a:ea typeface="+mn-ea"/>
              <a:cs typeface="+mn-ea"/>
              <a:sym typeface="+mn-lt"/>
            </a:rPr>
            <a:t>收入费用化</a:t>
          </a:r>
          <a:endParaRPr lang="zh-CN" dirty="0">
            <a:solidFill>
              <a:schemeClr val="tx1"/>
            </a:solidFill>
            <a:latin typeface="+mn-lt"/>
            <a:ea typeface="+mn-ea"/>
            <a:cs typeface="+mn-ea"/>
            <a:sym typeface="+mn-lt"/>
          </a:endParaRPr>
        </a:p>
      </dgm:t>
    </dgm:pt>
    <dgm:pt modelId="{5B782EAD-7555-45E9-BC31-06A27B6843DC}" cxnId="{A8FBEA90-9701-4B07-AE33-C81E1EABD998}" type="parTrans">
      <dgm:prSet/>
      <dgm:spPr/>
      <dgm:t>
        <a:bodyPr/>
        <a:lstStyle/>
        <a:p>
          <a:endParaRPr lang="zh-CN" altLang="en-US">
            <a:solidFill>
              <a:schemeClr val="tx1"/>
            </a:solidFill>
          </a:endParaRPr>
        </a:p>
      </dgm:t>
    </dgm:pt>
    <dgm:pt modelId="{427ABA10-5B1B-4105-AA40-A1FF1C19F694}" cxnId="{A8FBEA90-9701-4B07-AE33-C81E1EABD998}" type="sibTrans">
      <dgm:prSet/>
      <dgm:spPr>
        <a:solidFill>
          <a:srgbClr val="0070C0"/>
        </a:solidFill>
      </dgm:spPr>
      <dgm:t>
        <a:bodyPr/>
        <a:lstStyle/>
        <a:p>
          <a:endParaRPr lang="zh-CN" altLang="en-US">
            <a:solidFill>
              <a:schemeClr val="tx1"/>
            </a:solidFill>
          </a:endParaRPr>
        </a:p>
      </dgm:t>
    </dgm:pt>
    <dgm:pt modelId="{9AD11095-BB71-415D-8D9A-D0F9630EE4E9}">
      <dgm:prSet/>
      <dgm:spPr>
        <a:solidFill>
          <a:srgbClr val="FF0000"/>
        </a:solidFill>
      </dgm:spPr>
      <dgm:t>
        <a:bodyPr/>
        <a:lstStyle/>
        <a:p>
          <a:pPr rtl="0"/>
          <a:r>
            <a:rPr lang="zh-CN" b="1" dirty="0">
              <a:solidFill>
                <a:schemeClr val="bg1"/>
              </a:solidFill>
              <a:latin typeface="+mn-lt"/>
              <a:ea typeface="+mn-ea"/>
              <a:cs typeface="+mn-ea"/>
              <a:sym typeface="+mn-lt"/>
            </a:rPr>
            <a:t>收入保险化</a:t>
          </a:r>
          <a:endParaRPr lang="zh-CN" dirty="0">
            <a:solidFill>
              <a:schemeClr val="bg1"/>
            </a:solidFill>
            <a:latin typeface="+mn-lt"/>
            <a:ea typeface="+mn-ea"/>
            <a:cs typeface="+mn-ea"/>
            <a:sym typeface="+mn-lt"/>
          </a:endParaRPr>
        </a:p>
      </dgm:t>
    </dgm:pt>
    <dgm:pt modelId="{B0772E27-77A5-42EC-93B9-BE7190533074}" cxnId="{2ABD3064-9F82-43BD-806E-FE98301102AB}" type="parTrans">
      <dgm:prSet/>
      <dgm:spPr/>
      <dgm:t>
        <a:bodyPr/>
        <a:lstStyle/>
        <a:p>
          <a:endParaRPr lang="zh-CN" altLang="en-US">
            <a:solidFill>
              <a:schemeClr val="tx1"/>
            </a:solidFill>
          </a:endParaRPr>
        </a:p>
      </dgm:t>
    </dgm:pt>
    <dgm:pt modelId="{F2A05EE4-7C47-449C-B9D7-7E0298FDA790}" cxnId="{2ABD3064-9F82-43BD-806E-FE98301102AB}" type="sibTrans">
      <dgm:prSet/>
      <dgm:spPr>
        <a:solidFill>
          <a:srgbClr val="FF0000"/>
        </a:solidFill>
      </dgm:spPr>
      <dgm:t>
        <a:bodyPr/>
        <a:lstStyle/>
        <a:p>
          <a:endParaRPr lang="zh-CN" altLang="en-US">
            <a:solidFill>
              <a:schemeClr val="tx1"/>
            </a:solidFill>
          </a:endParaRPr>
        </a:p>
      </dgm:t>
    </dgm:pt>
    <dgm:pt modelId="{2321F8B0-4254-46E9-8313-D9A5187473F0}">
      <dgm:prSet/>
      <dgm:spPr>
        <a:solidFill>
          <a:schemeClr val="accent6">
            <a:lumMod val="60000"/>
            <a:lumOff val="40000"/>
          </a:schemeClr>
        </a:solidFill>
      </dgm:spPr>
      <dgm:t>
        <a:bodyPr/>
        <a:lstStyle/>
        <a:p>
          <a:pPr rtl="0"/>
          <a:r>
            <a:rPr lang="zh-CN" b="1" dirty="0">
              <a:solidFill>
                <a:srgbClr val="000000"/>
              </a:solidFill>
              <a:latin typeface="+mn-lt"/>
              <a:ea typeface="+mn-ea"/>
              <a:cs typeface="+mn-ea"/>
              <a:sym typeface="+mn-lt"/>
            </a:rPr>
            <a:t>收入公司化</a:t>
          </a:r>
          <a:endParaRPr lang="zh-CN" dirty="0">
            <a:solidFill>
              <a:srgbClr val="000000"/>
            </a:solidFill>
            <a:latin typeface="+mn-lt"/>
            <a:ea typeface="+mn-ea"/>
            <a:cs typeface="+mn-ea"/>
            <a:sym typeface="+mn-lt"/>
          </a:endParaRPr>
        </a:p>
      </dgm:t>
    </dgm:pt>
    <dgm:pt modelId="{94910433-852E-4FD8-88C2-2767D73FF12B}" cxnId="{B19EEF8B-280B-405B-A70E-3A8D295713EF}" type="parTrans">
      <dgm:prSet/>
      <dgm:spPr/>
      <dgm:t>
        <a:bodyPr/>
        <a:lstStyle/>
        <a:p>
          <a:endParaRPr lang="zh-CN" altLang="en-US">
            <a:solidFill>
              <a:schemeClr val="tx1"/>
            </a:solidFill>
          </a:endParaRPr>
        </a:p>
      </dgm:t>
    </dgm:pt>
    <dgm:pt modelId="{9E820A4C-6082-4568-A88E-158B05668A24}" cxnId="{B19EEF8B-280B-405B-A70E-3A8D295713EF}" type="sibTrans">
      <dgm:prSet/>
      <dgm:spPr>
        <a:solidFill>
          <a:schemeClr val="accent2">
            <a:lumMod val="60000"/>
            <a:lumOff val="40000"/>
          </a:schemeClr>
        </a:solidFill>
      </dgm:spPr>
      <dgm:t>
        <a:bodyPr/>
        <a:lstStyle/>
        <a:p>
          <a:endParaRPr lang="zh-CN" altLang="en-US">
            <a:solidFill>
              <a:schemeClr val="tx1"/>
            </a:solidFill>
          </a:endParaRPr>
        </a:p>
      </dgm:t>
    </dgm:pt>
    <dgm:pt modelId="{3404ED8D-6DA6-4CAE-87C7-A57C9072C44E}">
      <dgm:prSet/>
      <dgm:spPr>
        <a:solidFill>
          <a:srgbClr val="92D050"/>
        </a:solidFill>
      </dgm:spPr>
      <dgm:t>
        <a:bodyPr/>
        <a:lstStyle/>
        <a:p>
          <a:pPr rtl="0"/>
          <a:r>
            <a:rPr lang="zh-CN" b="1" dirty="0">
              <a:solidFill>
                <a:schemeClr val="tx1"/>
              </a:solidFill>
              <a:latin typeface="+mn-lt"/>
              <a:ea typeface="+mn-ea"/>
              <a:cs typeface="+mn-ea"/>
              <a:sym typeface="+mn-lt"/>
            </a:rPr>
            <a:t>收入股权化</a:t>
          </a:r>
          <a:endParaRPr lang="zh-CN" dirty="0">
            <a:solidFill>
              <a:schemeClr val="tx1"/>
            </a:solidFill>
            <a:latin typeface="+mn-lt"/>
            <a:ea typeface="+mn-ea"/>
            <a:cs typeface="+mn-ea"/>
            <a:sym typeface="+mn-lt"/>
          </a:endParaRPr>
        </a:p>
      </dgm:t>
    </dgm:pt>
    <dgm:pt modelId="{DCFAAB05-9A28-40B7-83FB-0FA899568C48}" cxnId="{650FA5B5-BCF3-427D-87EE-06BF03D699E6}" type="parTrans">
      <dgm:prSet/>
      <dgm:spPr/>
      <dgm:t>
        <a:bodyPr/>
        <a:lstStyle/>
        <a:p>
          <a:endParaRPr lang="zh-CN" altLang="en-US">
            <a:solidFill>
              <a:schemeClr val="tx1"/>
            </a:solidFill>
          </a:endParaRPr>
        </a:p>
      </dgm:t>
    </dgm:pt>
    <dgm:pt modelId="{75E19CDD-F3B6-4E8F-81E8-36DC3493D4B6}" cxnId="{650FA5B5-BCF3-427D-87EE-06BF03D699E6}" type="sibTrans">
      <dgm:prSet/>
      <dgm:spPr>
        <a:solidFill>
          <a:srgbClr val="00B050"/>
        </a:solidFill>
      </dgm:spPr>
      <dgm:t>
        <a:bodyPr/>
        <a:lstStyle/>
        <a:p>
          <a:endParaRPr lang="zh-CN" altLang="en-US">
            <a:solidFill>
              <a:schemeClr val="tx1"/>
            </a:solidFill>
          </a:endParaRPr>
        </a:p>
      </dgm:t>
    </dgm:pt>
    <dgm:pt modelId="{FD5B9490-40C8-4F65-8B01-F21C6378BA2C}" type="pres">
      <dgm:prSet presAssocID="{4D52DF1D-7283-4EAD-A6E3-801AC7A93EB9}" presName="cycle" presStyleCnt="0">
        <dgm:presLayoutVars>
          <dgm:dir/>
          <dgm:resizeHandles val="exact"/>
        </dgm:presLayoutVars>
      </dgm:prSet>
      <dgm:spPr/>
    </dgm:pt>
    <dgm:pt modelId="{F9F2D23F-5308-4A0F-8DEF-31CEDEE014BC}" type="pres">
      <dgm:prSet presAssocID="{79300A40-3620-4A41-A877-CE5C0EEA75CE}" presName="node" presStyleLbl="node1" presStyleIdx="0" presStyleCnt="5">
        <dgm:presLayoutVars>
          <dgm:bulletEnabled val="1"/>
        </dgm:presLayoutVars>
      </dgm:prSet>
      <dgm:spPr/>
    </dgm:pt>
    <dgm:pt modelId="{955A6D78-3AF4-45FE-A207-B4D61BF53753}" type="pres">
      <dgm:prSet presAssocID="{F5BD8DDE-F14D-4222-B025-0FC628104164}" presName="sibTrans" presStyleLbl="sibTrans2D1" presStyleIdx="0" presStyleCnt="5"/>
      <dgm:spPr/>
    </dgm:pt>
    <dgm:pt modelId="{8E20E918-7FE2-4127-B5B3-1B747A275152}" type="pres">
      <dgm:prSet presAssocID="{F5BD8DDE-F14D-4222-B025-0FC628104164}" presName="connectorText" presStyleLbl="sibTrans2D1" presStyleIdx="0" presStyleCnt="5"/>
      <dgm:spPr/>
    </dgm:pt>
    <dgm:pt modelId="{941F31E8-1B60-4D90-A18D-72F40B2B339C}" type="pres">
      <dgm:prSet presAssocID="{A03AAC04-D164-4C65-84B2-66E0CBC6412A}" presName="node" presStyleLbl="node1" presStyleIdx="1" presStyleCnt="5">
        <dgm:presLayoutVars>
          <dgm:bulletEnabled val="1"/>
        </dgm:presLayoutVars>
      </dgm:prSet>
      <dgm:spPr/>
    </dgm:pt>
    <dgm:pt modelId="{DD684433-99C1-4E9D-8247-6B2F20C7E698}" type="pres">
      <dgm:prSet presAssocID="{427ABA10-5B1B-4105-AA40-A1FF1C19F694}" presName="sibTrans" presStyleLbl="sibTrans2D1" presStyleIdx="1" presStyleCnt="5"/>
      <dgm:spPr/>
    </dgm:pt>
    <dgm:pt modelId="{A3A90C3E-E8FC-417C-8028-484392503E60}" type="pres">
      <dgm:prSet presAssocID="{427ABA10-5B1B-4105-AA40-A1FF1C19F694}" presName="connectorText" presStyleLbl="sibTrans2D1" presStyleIdx="1" presStyleCnt="5"/>
      <dgm:spPr/>
    </dgm:pt>
    <dgm:pt modelId="{8AB3B1BF-D703-4AC4-BA27-65C45AE7F7CC}" type="pres">
      <dgm:prSet presAssocID="{9AD11095-BB71-415D-8D9A-D0F9630EE4E9}" presName="node" presStyleLbl="node1" presStyleIdx="2" presStyleCnt="5">
        <dgm:presLayoutVars>
          <dgm:bulletEnabled val="1"/>
        </dgm:presLayoutVars>
      </dgm:prSet>
      <dgm:spPr/>
    </dgm:pt>
    <dgm:pt modelId="{F0A21DC7-7FB3-472A-B950-933D1E4AE46B}" type="pres">
      <dgm:prSet presAssocID="{F2A05EE4-7C47-449C-B9D7-7E0298FDA790}" presName="sibTrans" presStyleLbl="sibTrans2D1" presStyleIdx="2" presStyleCnt="5"/>
      <dgm:spPr/>
    </dgm:pt>
    <dgm:pt modelId="{D4921ADC-6954-49DD-9264-06E136A236D5}" type="pres">
      <dgm:prSet presAssocID="{F2A05EE4-7C47-449C-B9D7-7E0298FDA790}" presName="connectorText" presStyleLbl="sibTrans2D1" presStyleIdx="2" presStyleCnt="5"/>
      <dgm:spPr/>
    </dgm:pt>
    <dgm:pt modelId="{90CF4223-7850-442C-B56F-A3E252245AA0}" type="pres">
      <dgm:prSet presAssocID="{2321F8B0-4254-46E9-8313-D9A5187473F0}" presName="node" presStyleLbl="node1" presStyleIdx="3" presStyleCnt="5">
        <dgm:presLayoutVars>
          <dgm:bulletEnabled val="1"/>
        </dgm:presLayoutVars>
      </dgm:prSet>
      <dgm:spPr/>
    </dgm:pt>
    <dgm:pt modelId="{C9A4EA39-6D03-4556-84BD-BC97ADCF0C92}" type="pres">
      <dgm:prSet presAssocID="{9E820A4C-6082-4568-A88E-158B05668A24}" presName="sibTrans" presStyleLbl="sibTrans2D1" presStyleIdx="3" presStyleCnt="5"/>
      <dgm:spPr/>
    </dgm:pt>
    <dgm:pt modelId="{DF6D1A46-5049-468F-9CB3-4C3AAD804DB3}" type="pres">
      <dgm:prSet presAssocID="{9E820A4C-6082-4568-A88E-158B05668A24}" presName="connectorText" presStyleLbl="sibTrans2D1" presStyleIdx="3" presStyleCnt="5"/>
      <dgm:spPr/>
    </dgm:pt>
    <dgm:pt modelId="{D4A1C32E-FABC-4995-9A68-6DABDEB6974C}" type="pres">
      <dgm:prSet presAssocID="{3404ED8D-6DA6-4CAE-87C7-A57C9072C44E}" presName="node" presStyleLbl="node1" presStyleIdx="4" presStyleCnt="5">
        <dgm:presLayoutVars>
          <dgm:bulletEnabled val="1"/>
        </dgm:presLayoutVars>
      </dgm:prSet>
      <dgm:spPr/>
    </dgm:pt>
    <dgm:pt modelId="{1849661A-1344-430C-B221-95F8CC8F4CA2}" type="pres">
      <dgm:prSet presAssocID="{75E19CDD-F3B6-4E8F-81E8-36DC3493D4B6}" presName="sibTrans" presStyleLbl="sibTrans2D1" presStyleIdx="4" presStyleCnt="5"/>
      <dgm:spPr/>
    </dgm:pt>
    <dgm:pt modelId="{CEC44D33-04BA-4BAA-933D-2FBC535F7A06}" type="pres">
      <dgm:prSet presAssocID="{75E19CDD-F3B6-4E8F-81E8-36DC3493D4B6}" presName="connectorText" presStyleLbl="sibTrans2D1" presStyleIdx="4" presStyleCnt="5"/>
      <dgm:spPr/>
    </dgm:pt>
  </dgm:ptLst>
  <dgm:cxnLst>
    <dgm:cxn modelId="{24DECA01-180E-4A9A-A599-9CD0803A3691}" type="presOf" srcId="{4D52DF1D-7283-4EAD-A6E3-801AC7A93EB9}" destId="{FD5B9490-40C8-4F65-8B01-F21C6378BA2C}" srcOrd="0" destOrd="0" presId="urn:microsoft.com/office/officeart/2005/8/layout/cycle2"/>
    <dgm:cxn modelId="{82047708-4C5B-4D29-BDD2-FE1A1B4E6BBE}" srcId="{4D52DF1D-7283-4EAD-A6E3-801AC7A93EB9}" destId="{79300A40-3620-4A41-A877-CE5C0EEA75CE}" srcOrd="0" destOrd="0" parTransId="{89FB16D5-34C1-45F6-839D-30A1F9AC6C40}" sibTransId="{F5BD8DDE-F14D-4222-B025-0FC628104164}"/>
    <dgm:cxn modelId="{42970F12-6E85-4C3B-93BD-AC14288C8FE5}" type="presOf" srcId="{427ABA10-5B1B-4105-AA40-A1FF1C19F694}" destId="{A3A90C3E-E8FC-417C-8028-484392503E60}" srcOrd="1" destOrd="0" presId="urn:microsoft.com/office/officeart/2005/8/layout/cycle2"/>
    <dgm:cxn modelId="{F3F30817-4F7F-4BFB-9AE6-E60E43370777}" type="presOf" srcId="{79300A40-3620-4A41-A877-CE5C0EEA75CE}" destId="{F9F2D23F-5308-4A0F-8DEF-31CEDEE014BC}" srcOrd="0" destOrd="0" presId="urn:microsoft.com/office/officeart/2005/8/layout/cycle2"/>
    <dgm:cxn modelId="{5FBE6919-E2A7-402F-8DD0-1F466DEE0C9E}" type="presOf" srcId="{427ABA10-5B1B-4105-AA40-A1FF1C19F694}" destId="{DD684433-99C1-4E9D-8247-6B2F20C7E698}" srcOrd="0" destOrd="0" presId="urn:microsoft.com/office/officeart/2005/8/layout/cycle2"/>
    <dgm:cxn modelId="{2ABD3064-9F82-43BD-806E-FE98301102AB}" srcId="{4D52DF1D-7283-4EAD-A6E3-801AC7A93EB9}" destId="{9AD11095-BB71-415D-8D9A-D0F9630EE4E9}" srcOrd="2" destOrd="0" parTransId="{B0772E27-77A5-42EC-93B9-BE7190533074}" sibTransId="{F2A05EE4-7C47-449C-B9D7-7E0298FDA790}"/>
    <dgm:cxn modelId="{71ACDA64-9B56-4586-9637-4E4BCFF6752B}" type="presOf" srcId="{F5BD8DDE-F14D-4222-B025-0FC628104164}" destId="{955A6D78-3AF4-45FE-A207-B4D61BF53753}" srcOrd="0" destOrd="0" presId="urn:microsoft.com/office/officeart/2005/8/layout/cycle2"/>
    <dgm:cxn modelId="{B19EEF8B-280B-405B-A70E-3A8D295713EF}" srcId="{4D52DF1D-7283-4EAD-A6E3-801AC7A93EB9}" destId="{2321F8B0-4254-46E9-8313-D9A5187473F0}" srcOrd="3" destOrd="0" parTransId="{94910433-852E-4FD8-88C2-2767D73FF12B}" sibTransId="{9E820A4C-6082-4568-A88E-158B05668A24}"/>
    <dgm:cxn modelId="{F404038F-F4AE-4D26-970A-AAE536A9A233}" type="presOf" srcId="{F2A05EE4-7C47-449C-B9D7-7E0298FDA790}" destId="{D4921ADC-6954-49DD-9264-06E136A236D5}" srcOrd="1" destOrd="0" presId="urn:microsoft.com/office/officeart/2005/8/layout/cycle2"/>
    <dgm:cxn modelId="{A8FBEA90-9701-4B07-AE33-C81E1EABD998}" srcId="{4D52DF1D-7283-4EAD-A6E3-801AC7A93EB9}" destId="{A03AAC04-D164-4C65-84B2-66E0CBC6412A}" srcOrd="1" destOrd="0" parTransId="{5B782EAD-7555-45E9-BC31-06A27B6843DC}" sibTransId="{427ABA10-5B1B-4105-AA40-A1FF1C19F694}"/>
    <dgm:cxn modelId="{8CBD8094-303C-492F-B2A3-0F0EFC50A49E}" type="presOf" srcId="{9AD11095-BB71-415D-8D9A-D0F9630EE4E9}" destId="{8AB3B1BF-D703-4AC4-BA27-65C45AE7F7CC}" srcOrd="0" destOrd="0" presId="urn:microsoft.com/office/officeart/2005/8/layout/cycle2"/>
    <dgm:cxn modelId="{883BA29F-78B0-4A6B-93A5-4FB3307A226F}" type="presOf" srcId="{3404ED8D-6DA6-4CAE-87C7-A57C9072C44E}" destId="{D4A1C32E-FABC-4995-9A68-6DABDEB6974C}" srcOrd="0" destOrd="0" presId="urn:microsoft.com/office/officeart/2005/8/layout/cycle2"/>
    <dgm:cxn modelId="{75B599A1-73BB-4115-A768-F43E522D79CF}" type="presOf" srcId="{9E820A4C-6082-4568-A88E-158B05668A24}" destId="{C9A4EA39-6D03-4556-84BD-BC97ADCF0C92}" srcOrd="0" destOrd="0" presId="urn:microsoft.com/office/officeart/2005/8/layout/cycle2"/>
    <dgm:cxn modelId="{4584CDA7-C7CE-4191-B8D0-F0EE54EB86AA}" type="presOf" srcId="{75E19CDD-F3B6-4E8F-81E8-36DC3493D4B6}" destId="{CEC44D33-04BA-4BAA-933D-2FBC535F7A06}" srcOrd="1" destOrd="0" presId="urn:microsoft.com/office/officeart/2005/8/layout/cycle2"/>
    <dgm:cxn modelId="{650FA5B5-BCF3-427D-87EE-06BF03D699E6}" srcId="{4D52DF1D-7283-4EAD-A6E3-801AC7A93EB9}" destId="{3404ED8D-6DA6-4CAE-87C7-A57C9072C44E}" srcOrd="4" destOrd="0" parTransId="{DCFAAB05-9A28-40B7-83FB-0FA899568C48}" sibTransId="{75E19CDD-F3B6-4E8F-81E8-36DC3493D4B6}"/>
    <dgm:cxn modelId="{4E0E0CB8-1596-429F-9489-87387E397DE9}" type="presOf" srcId="{A03AAC04-D164-4C65-84B2-66E0CBC6412A}" destId="{941F31E8-1B60-4D90-A18D-72F40B2B339C}" srcOrd="0" destOrd="0" presId="urn:microsoft.com/office/officeart/2005/8/layout/cycle2"/>
    <dgm:cxn modelId="{28CEEFBA-5DB8-4C19-A16E-8CCA41572C3F}" type="presOf" srcId="{F2A05EE4-7C47-449C-B9D7-7E0298FDA790}" destId="{F0A21DC7-7FB3-472A-B950-933D1E4AE46B}" srcOrd="0" destOrd="0" presId="urn:microsoft.com/office/officeart/2005/8/layout/cycle2"/>
    <dgm:cxn modelId="{668162C5-1A2C-4AFB-A5D6-663C36D3D8AB}" type="presOf" srcId="{F5BD8DDE-F14D-4222-B025-0FC628104164}" destId="{8E20E918-7FE2-4127-B5B3-1B747A275152}" srcOrd="1" destOrd="0" presId="urn:microsoft.com/office/officeart/2005/8/layout/cycle2"/>
    <dgm:cxn modelId="{0D9FF9C7-9795-4858-B362-E2F0AA9A026F}" type="presOf" srcId="{2321F8B0-4254-46E9-8313-D9A5187473F0}" destId="{90CF4223-7850-442C-B56F-A3E252245AA0}" srcOrd="0" destOrd="0" presId="urn:microsoft.com/office/officeart/2005/8/layout/cycle2"/>
    <dgm:cxn modelId="{515AD3F5-0681-4718-8D48-22360378FA6B}" type="presOf" srcId="{9E820A4C-6082-4568-A88E-158B05668A24}" destId="{DF6D1A46-5049-468F-9CB3-4C3AAD804DB3}" srcOrd="1" destOrd="0" presId="urn:microsoft.com/office/officeart/2005/8/layout/cycle2"/>
    <dgm:cxn modelId="{95339EFA-06D8-4474-87C9-651C36E93871}" type="presOf" srcId="{75E19CDD-F3B6-4E8F-81E8-36DC3493D4B6}" destId="{1849661A-1344-430C-B221-95F8CC8F4CA2}" srcOrd="0" destOrd="0" presId="urn:microsoft.com/office/officeart/2005/8/layout/cycle2"/>
    <dgm:cxn modelId="{12AFB349-9E8C-47E1-8F48-19B21840F5FC}" type="presParOf" srcId="{FD5B9490-40C8-4F65-8B01-F21C6378BA2C}" destId="{F9F2D23F-5308-4A0F-8DEF-31CEDEE014BC}" srcOrd="0" destOrd="0" presId="urn:microsoft.com/office/officeart/2005/8/layout/cycle2"/>
    <dgm:cxn modelId="{523986B8-7EB3-42C4-8CBD-16F613E04D3F}" type="presParOf" srcId="{FD5B9490-40C8-4F65-8B01-F21C6378BA2C}" destId="{955A6D78-3AF4-45FE-A207-B4D61BF53753}" srcOrd="1" destOrd="0" presId="urn:microsoft.com/office/officeart/2005/8/layout/cycle2"/>
    <dgm:cxn modelId="{DC65F856-352A-43D0-B15A-A4461DA3587D}" type="presParOf" srcId="{955A6D78-3AF4-45FE-A207-B4D61BF53753}" destId="{8E20E918-7FE2-4127-B5B3-1B747A275152}" srcOrd="0" destOrd="0" presId="urn:microsoft.com/office/officeart/2005/8/layout/cycle2"/>
    <dgm:cxn modelId="{0754E1C7-3EF6-40E5-A7F9-945FE5372275}" type="presParOf" srcId="{FD5B9490-40C8-4F65-8B01-F21C6378BA2C}" destId="{941F31E8-1B60-4D90-A18D-72F40B2B339C}" srcOrd="2" destOrd="0" presId="urn:microsoft.com/office/officeart/2005/8/layout/cycle2"/>
    <dgm:cxn modelId="{D8EAC0C5-78C3-4842-8600-41DFB3013A4F}" type="presParOf" srcId="{FD5B9490-40C8-4F65-8B01-F21C6378BA2C}" destId="{DD684433-99C1-4E9D-8247-6B2F20C7E698}" srcOrd="3" destOrd="0" presId="urn:microsoft.com/office/officeart/2005/8/layout/cycle2"/>
    <dgm:cxn modelId="{757FB448-D8BF-4470-9185-799432E861D3}" type="presParOf" srcId="{DD684433-99C1-4E9D-8247-6B2F20C7E698}" destId="{A3A90C3E-E8FC-417C-8028-484392503E60}" srcOrd="0" destOrd="0" presId="urn:microsoft.com/office/officeart/2005/8/layout/cycle2"/>
    <dgm:cxn modelId="{2F27DE90-E184-4723-8C32-7976FFB8CD09}" type="presParOf" srcId="{FD5B9490-40C8-4F65-8B01-F21C6378BA2C}" destId="{8AB3B1BF-D703-4AC4-BA27-65C45AE7F7CC}" srcOrd="4" destOrd="0" presId="urn:microsoft.com/office/officeart/2005/8/layout/cycle2"/>
    <dgm:cxn modelId="{5D814550-AED2-4A8D-8314-6C3C4507910A}" type="presParOf" srcId="{FD5B9490-40C8-4F65-8B01-F21C6378BA2C}" destId="{F0A21DC7-7FB3-472A-B950-933D1E4AE46B}" srcOrd="5" destOrd="0" presId="urn:microsoft.com/office/officeart/2005/8/layout/cycle2"/>
    <dgm:cxn modelId="{4D3745EB-1BC5-4B1F-B581-E584885E5A6E}" type="presParOf" srcId="{F0A21DC7-7FB3-472A-B950-933D1E4AE46B}" destId="{D4921ADC-6954-49DD-9264-06E136A236D5}" srcOrd="0" destOrd="0" presId="urn:microsoft.com/office/officeart/2005/8/layout/cycle2"/>
    <dgm:cxn modelId="{2CAFA364-F4D4-4F2A-A91F-4282B5721A20}" type="presParOf" srcId="{FD5B9490-40C8-4F65-8B01-F21C6378BA2C}" destId="{90CF4223-7850-442C-B56F-A3E252245AA0}" srcOrd="6" destOrd="0" presId="urn:microsoft.com/office/officeart/2005/8/layout/cycle2"/>
    <dgm:cxn modelId="{337012DA-3828-487F-9961-C816BF733C1E}" type="presParOf" srcId="{FD5B9490-40C8-4F65-8B01-F21C6378BA2C}" destId="{C9A4EA39-6D03-4556-84BD-BC97ADCF0C92}" srcOrd="7" destOrd="0" presId="urn:microsoft.com/office/officeart/2005/8/layout/cycle2"/>
    <dgm:cxn modelId="{46C1A944-D07E-4A8A-A52B-379618B7B609}" type="presParOf" srcId="{C9A4EA39-6D03-4556-84BD-BC97ADCF0C92}" destId="{DF6D1A46-5049-468F-9CB3-4C3AAD804DB3}" srcOrd="0" destOrd="0" presId="urn:microsoft.com/office/officeart/2005/8/layout/cycle2"/>
    <dgm:cxn modelId="{78ADB464-5E2E-4B7A-BE1A-93F3D40616FB}" type="presParOf" srcId="{FD5B9490-40C8-4F65-8B01-F21C6378BA2C}" destId="{D4A1C32E-FABC-4995-9A68-6DABDEB6974C}" srcOrd="8" destOrd="0" presId="urn:microsoft.com/office/officeart/2005/8/layout/cycle2"/>
    <dgm:cxn modelId="{46A3F9A8-9DF7-46B8-8454-CF2FF8D16D1C}" type="presParOf" srcId="{FD5B9490-40C8-4F65-8B01-F21C6378BA2C}" destId="{1849661A-1344-430C-B221-95F8CC8F4CA2}" srcOrd="9" destOrd="0" presId="urn:microsoft.com/office/officeart/2005/8/layout/cycle2"/>
    <dgm:cxn modelId="{E5768378-0DF7-4AE2-9C1D-37890157DE51}" type="presParOf" srcId="{1849661A-1344-430C-B221-95F8CC8F4CA2}" destId="{CEC44D33-04BA-4BAA-933D-2FBC535F7A06}"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2D23F-5308-4A0F-8DEF-31CEDEE014BC}">
      <dsp:nvSpPr>
        <dsp:cNvPr id="0" name=""/>
        <dsp:cNvSpPr/>
      </dsp:nvSpPr>
      <dsp:spPr>
        <a:xfrm>
          <a:off x="3374412" y="452"/>
          <a:ext cx="1190057" cy="119005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zh-CN" sz="1900" b="1" kern="1200" dirty="0">
              <a:solidFill>
                <a:schemeClr val="tx1"/>
              </a:solidFill>
              <a:latin typeface="+mn-lt"/>
              <a:ea typeface="+mn-ea"/>
              <a:cs typeface="+mn-ea"/>
              <a:sym typeface="+mn-lt"/>
            </a:rPr>
            <a:t>收入福利化</a:t>
          </a:r>
          <a:endParaRPr lang="zh-CN" sz="1900" kern="1200" dirty="0">
            <a:solidFill>
              <a:schemeClr val="tx1"/>
            </a:solidFill>
            <a:latin typeface="+mn-lt"/>
            <a:ea typeface="+mn-ea"/>
            <a:cs typeface="+mn-ea"/>
            <a:sym typeface="+mn-lt"/>
          </a:endParaRPr>
        </a:p>
      </dsp:txBody>
      <dsp:txXfrm>
        <a:off x="3548692" y="174732"/>
        <a:ext cx="841497" cy="841497"/>
      </dsp:txXfrm>
    </dsp:sp>
    <dsp:sp modelId="{955A6D78-3AF4-45FE-A207-B4D61BF53753}">
      <dsp:nvSpPr>
        <dsp:cNvPr id="0" name=""/>
        <dsp:cNvSpPr/>
      </dsp:nvSpPr>
      <dsp:spPr>
        <a:xfrm rot="2160000">
          <a:off x="4526993" y="914872"/>
          <a:ext cx="316918" cy="401644"/>
        </a:xfrm>
        <a:prstGeom prst="rightArrow">
          <a:avLst>
            <a:gd name="adj1" fmla="val 60000"/>
            <a:gd name="adj2" fmla="val 50000"/>
          </a:avLst>
        </a:prstGeom>
        <a:solidFill>
          <a:srgbClr val="CC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solidFill>
              <a:schemeClr val="tx1"/>
            </a:solidFill>
          </a:endParaRPr>
        </a:p>
      </dsp:txBody>
      <dsp:txXfrm>
        <a:off x="4536072" y="967259"/>
        <a:ext cx="221843" cy="240986"/>
      </dsp:txXfrm>
    </dsp:sp>
    <dsp:sp modelId="{941F31E8-1B60-4D90-A18D-72F40B2B339C}">
      <dsp:nvSpPr>
        <dsp:cNvPr id="0" name=""/>
        <dsp:cNvSpPr/>
      </dsp:nvSpPr>
      <dsp:spPr>
        <a:xfrm>
          <a:off x="4820948" y="1051422"/>
          <a:ext cx="1190057" cy="119005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zh-CN" sz="1900" b="1" kern="1200" dirty="0">
              <a:solidFill>
                <a:schemeClr val="tx1"/>
              </a:solidFill>
              <a:latin typeface="+mn-lt"/>
              <a:ea typeface="+mn-ea"/>
              <a:cs typeface="+mn-ea"/>
              <a:sym typeface="+mn-lt"/>
            </a:rPr>
            <a:t>收入费用化</a:t>
          </a:r>
          <a:endParaRPr lang="zh-CN" sz="1900" kern="1200" dirty="0">
            <a:solidFill>
              <a:schemeClr val="tx1"/>
            </a:solidFill>
            <a:latin typeface="+mn-lt"/>
            <a:ea typeface="+mn-ea"/>
            <a:cs typeface="+mn-ea"/>
            <a:sym typeface="+mn-lt"/>
          </a:endParaRPr>
        </a:p>
      </dsp:txBody>
      <dsp:txXfrm>
        <a:off x="4995228" y="1225702"/>
        <a:ext cx="841497" cy="841497"/>
      </dsp:txXfrm>
    </dsp:sp>
    <dsp:sp modelId="{DD684433-99C1-4E9D-8247-6B2F20C7E698}">
      <dsp:nvSpPr>
        <dsp:cNvPr id="0" name=""/>
        <dsp:cNvSpPr/>
      </dsp:nvSpPr>
      <dsp:spPr>
        <a:xfrm rot="6480000">
          <a:off x="4984025" y="2287351"/>
          <a:ext cx="316918" cy="40164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solidFill>
              <a:schemeClr val="tx1"/>
            </a:solidFill>
          </a:endParaRPr>
        </a:p>
      </dsp:txBody>
      <dsp:txXfrm rot="10800000">
        <a:off x="5046252" y="2322469"/>
        <a:ext cx="221843" cy="240986"/>
      </dsp:txXfrm>
    </dsp:sp>
    <dsp:sp modelId="{8AB3B1BF-D703-4AC4-BA27-65C45AE7F7CC}">
      <dsp:nvSpPr>
        <dsp:cNvPr id="0" name=""/>
        <dsp:cNvSpPr/>
      </dsp:nvSpPr>
      <dsp:spPr>
        <a:xfrm>
          <a:off x="4268420" y="2751928"/>
          <a:ext cx="1190057" cy="119005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zh-CN" sz="1900" b="1" kern="1200" dirty="0">
              <a:solidFill>
                <a:schemeClr val="bg1"/>
              </a:solidFill>
              <a:latin typeface="+mn-lt"/>
              <a:ea typeface="+mn-ea"/>
              <a:cs typeface="+mn-ea"/>
              <a:sym typeface="+mn-lt"/>
            </a:rPr>
            <a:t>收入保险化</a:t>
          </a:r>
          <a:endParaRPr lang="zh-CN" sz="1900" kern="1200" dirty="0">
            <a:solidFill>
              <a:schemeClr val="bg1"/>
            </a:solidFill>
            <a:latin typeface="+mn-lt"/>
            <a:ea typeface="+mn-ea"/>
            <a:cs typeface="+mn-ea"/>
            <a:sym typeface="+mn-lt"/>
          </a:endParaRPr>
        </a:p>
      </dsp:txBody>
      <dsp:txXfrm>
        <a:off x="4442700" y="2926208"/>
        <a:ext cx="841497" cy="841497"/>
      </dsp:txXfrm>
    </dsp:sp>
    <dsp:sp modelId="{F0A21DC7-7FB3-472A-B950-933D1E4AE46B}">
      <dsp:nvSpPr>
        <dsp:cNvPr id="0" name=""/>
        <dsp:cNvSpPr/>
      </dsp:nvSpPr>
      <dsp:spPr>
        <a:xfrm rot="10800000">
          <a:off x="3819951" y="3146134"/>
          <a:ext cx="316918" cy="40164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solidFill>
              <a:schemeClr val="tx1"/>
            </a:solidFill>
          </a:endParaRPr>
        </a:p>
      </dsp:txBody>
      <dsp:txXfrm rot="10800000">
        <a:off x="3915026" y="3226463"/>
        <a:ext cx="221843" cy="240986"/>
      </dsp:txXfrm>
    </dsp:sp>
    <dsp:sp modelId="{90CF4223-7850-442C-B56F-A3E252245AA0}">
      <dsp:nvSpPr>
        <dsp:cNvPr id="0" name=""/>
        <dsp:cNvSpPr/>
      </dsp:nvSpPr>
      <dsp:spPr>
        <a:xfrm>
          <a:off x="2480403" y="2751928"/>
          <a:ext cx="1190057" cy="1190057"/>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zh-CN" sz="1900" b="1" kern="1200" dirty="0">
              <a:solidFill>
                <a:srgbClr val="000000"/>
              </a:solidFill>
              <a:latin typeface="+mn-lt"/>
              <a:ea typeface="+mn-ea"/>
              <a:cs typeface="+mn-ea"/>
              <a:sym typeface="+mn-lt"/>
            </a:rPr>
            <a:t>收入公司化</a:t>
          </a:r>
          <a:endParaRPr lang="zh-CN" sz="1900" kern="1200" dirty="0">
            <a:solidFill>
              <a:srgbClr val="000000"/>
            </a:solidFill>
            <a:latin typeface="+mn-lt"/>
            <a:ea typeface="+mn-ea"/>
            <a:cs typeface="+mn-ea"/>
            <a:sym typeface="+mn-lt"/>
          </a:endParaRPr>
        </a:p>
      </dsp:txBody>
      <dsp:txXfrm>
        <a:off x="2654683" y="2926208"/>
        <a:ext cx="841497" cy="841497"/>
      </dsp:txXfrm>
    </dsp:sp>
    <dsp:sp modelId="{C9A4EA39-6D03-4556-84BD-BC97ADCF0C92}">
      <dsp:nvSpPr>
        <dsp:cNvPr id="0" name=""/>
        <dsp:cNvSpPr/>
      </dsp:nvSpPr>
      <dsp:spPr>
        <a:xfrm rot="15120000">
          <a:off x="2643480" y="2304412"/>
          <a:ext cx="316918" cy="401644"/>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solidFill>
              <a:schemeClr val="tx1"/>
            </a:solidFill>
          </a:endParaRPr>
        </a:p>
      </dsp:txBody>
      <dsp:txXfrm rot="10800000">
        <a:off x="2705707" y="2429952"/>
        <a:ext cx="221843" cy="240986"/>
      </dsp:txXfrm>
    </dsp:sp>
    <dsp:sp modelId="{D4A1C32E-FABC-4995-9A68-6DABDEB6974C}">
      <dsp:nvSpPr>
        <dsp:cNvPr id="0" name=""/>
        <dsp:cNvSpPr/>
      </dsp:nvSpPr>
      <dsp:spPr>
        <a:xfrm>
          <a:off x="1927876" y="1051422"/>
          <a:ext cx="1190057" cy="119005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zh-CN" sz="1900" b="1" kern="1200" dirty="0">
              <a:solidFill>
                <a:schemeClr val="tx1"/>
              </a:solidFill>
              <a:latin typeface="+mn-lt"/>
              <a:ea typeface="+mn-ea"/>
              <a:cs typeface="+mn-ea"/>
              <a:sym typeface="+mn-lt"/>
            </a:rPr>
            <a:t>收入股权化</a:t>
          </a:r>
          <a:endParaRPr lang="zh-CN" sz="1900" kern="1200" dirty="0">
            <a:solidFill>
              <a:schemeClr val="tx1"/>
            </a:solidFill>
            <a:latin typeface="+mn-lt"/>
            <a:ea typeface="+mn-ea"/>
            <a:cs typeface="+mn-ea"/>
            <a:sym typeface="+mn-lt"/>
          </a:endParaRPr>
        </a:p>
      </dsp:txBody>
      <dsp:txXfrm>
        <a:off x="2102156" y="1225702"/>
        <a:ext cx="841497" cy="841497"/>
      </dsp:txXfrm>
    </dsp:sp>
    <dsp:sp modelId="{1849661A-1344-430C-B221-95F8CC8F4CA2}">
      <dsp:nvSpPr>
        <dsp:cNvPr id="0" name=""/>
        <dsp:cNvSpPr/>
      </dsp:nvSpPr>
      <dsp:spPr>
        <a:xfrm rot="19440000">
          <a:off x="3080457" y="925416"/>
          <a:ext cx="316918" cy="40164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solidFill>
              <a:schemeClr val="tx1"/>
            </a:solidFill>
          </a:endParaRPr>
        </a:p>
      </dsp:txBody>
      <dsp:txXfrm>
        <a:off x="3089536" y="1033687"/>
        <a:ext cx="221843" cy="24098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EA82B9-6835-49CE-9914-7AD0AEF82D3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A7FE5-50AB-4FC9-B62E-69973C941AB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C561F-9848-4255-9041-36DD1AD835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AA208-C7B6-4C83-BB70-3579F694C7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latinLnBrk="1"/>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、合并：当全年应纳税所得额小于</a:t>
            </a:r>
            <a:r>
              <a:rPr lang="en-US" altLang="zh-CN" sz="1200" b="0" i="0" kern="1200" dirty="0">
                <a:solidFill>
                  <a:schemeClr val="tx1"/>
                </a:solidFill>
                <a:effectLst/>
                <a:latin typeface="+mn-lt"/>
                <a:ea typeface="+mn-ea"/>
                <a:cs typeface="+mn-cs"/>
              </a:rPr>
              <a:t>0</a:t>
            </a:r>
            <a:r>
              <a:rPr lang="zh-CN" altLang="en-US" sz="1200" b="0" i="0" kern="1200" dirty="0">
                <a:solidFill>
                  <a:schemeClr val="tx1"/>
                </a:solidFill>
                <a:effectLst/>
                <a:latin typeface="+mn-lt"/>
                <a:ea typeface="+mn-ea"/>
                <a:cs typeface="+mn-cs"/>
              </a:rPr>
              <a:t>时，选择将年终奖收入合并到综合所得计算缴纳个税最为合算；</a:t>
            </a:r>
            <a:endParaRPr lang="zh-CN" altLang="en-US" sz="1200" b="0" i="0" kern="1200" dirty="0">
              <a:solidFill>
                <a:schemeClr val="tx1"/>
              </a:solidFill>
              <a:effectLst/>
              <a:latin typeface="+mn-lt"/>
              <a:ea typeface="+mn-ea"/>
              <a:cs typeface="+mn-cs"/>
            </a:endParaRPr>
          </a:p>
          <a:p>
            <a:pPr latinLnBrk="1"/>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、两种方式一致：当全年应纳税所得额大于等于</a:t>
            </a:r>
            <a:r>
              <a:rPr lang="en-US" altLang="zh-CN" sz="1200" b="0" i="0" kern="1200" dirty="0">
                <a:solidFill>
                  <a:schemeClr val="tx1"/>
                </a:solidFill>
                <a:effectLst/>
                <a:latin typeface="+mn-lt"/>
                <a:ea typeface="+mn-ea"/>
                <a:cs typeface="+mn-cs"/>
              </a:rPr>
              <a:t>0</a:t>
            </a:r>
            <a:r>
              <a:rPr lang="zh-CN" altLang="en-US" sz="1200" b="0" i="0" kern="1200" dirty="0">
                <a:solidFill>
                  <a:schemeClr val="tx1"/>
                </a:solidFill>
                <a:effectLst/>
                <a:latin typeface="+mn-lt"/>
                <a:ea typeface="+mn-ea"/>
                <a:cs typeface="+mn-cs"/>
              </a:rPr>
              <a:t>小于等于</a:t>
            </a:r>
            <a:r>
              <a:rPr lang="en-US" altLang="zh-CN" sz="1200" b="0" i="0" kern="1200" dirty="0">
                <a:solidFill>
                  <a:schemeClr val="tx1"/>
                </a:solidFill>
                <a:effectLst/>
                <a:latin typeface="+mn-lt"/>
                <a:ea typeface="+mn-ea"/>
                <a:cs typeface="+mn-cs"/>
              </a:rPr>
              <a:t>36000</a:t>
            </a:r>
            <a:r>
              <a:rPr lang="zh-CN" altLang="en-US" sz="1200" b="0" i="0" kern="1200" dirty="0">
                <a:solidFill>
                  <a:schemeClr val="tx1"/>
                </a:solidFill>
                <a:effectLst/>
                <a:latin typeface="+mn-lt"/>
                <a:ea typeface="+mn-ea"/>
                <a:cs typeface="+mn-cs"/>
              </a:rPr>
              <a:t>时，选择合并入综合所得与单独计算年终奖与综合所得的个税金额一致；</a:t>
            </a:r>
            <a:endParaRPr lang="zh-CN" altLang="en-US" sz="1200" b="0" i="0" kern="1200" dirty="0">
              <a:solidFill>
                <a:schemeClr val="tx1"/>
              </a:solidFill>
              <a:effectLst/>
              <a:latin typeface="+mn-lt"/>
              <a:ea typeface="+mn-ea"/>
              <a:cs typeface="+mn-cs"/>
            </a:endParaRPr>
          </a:p>
          <a:p>
            <a:pPr latinLnBrk="1"/>
            <a:r>
              <a:rPr lang="en-US" altLang="zh-CN" sz="1200" b="0" i="0" kern="120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、单独：当全年应纳税所得额大于</a:t>
            </a:r>
            <a:r>
              <a:rPr lang="en-US" altLang="zh-CN" sz="1200" b="0" i="0" kern="1200" dirty="0">
                <a:solidFill>
                  <a:schemeClr val="tx1"/>
                </a:solidFill>
                <a:effectLst/>
                <a:latin typeface="+mn-lt"/>
                <a:ea typeface="+mn-ea"/>
                <a:cs typeface="+mn-cs"/>
              </a:rPr>
              <a:t>36000</a:t>
            </a:r>
            <a:r>
              <a:rPr lang="zh-CN" altLang="en-US" sz="1200" b="0" i="0" kern="1200" dirty="0">
                <a:solidFill>
                  <a:schemeClr val="tx1"/>
                </a:solidFill>
                <a:effectLst/>
                <a:latin typeface="+mn-lt"/>
                <a:ea typeface="+mn-ea"/>
                <a:cs typeface="+mn-cs"/>
              </a:rPr>
              <a:t>时，选择将全年收入拆分成年终奖及工资的形式发放，分别单独计算个税最为合算。</a:t>
            </a:r>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49096-08A8-4A6F-996F-8FF3B5B86A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A6C73-8353-4153-8956-40AC24BD07B0}" type="slidenum">
              <a:rPr lang="zh-CN" altLang="en-US" smtClean="0"/>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511AAA7E-B603-4773-872C-B8298CF6C1A6}" type="slidenum">
              <a:rPr lang="zh-CN" altLang="en-US" sz="1200"/>
            </a:fld>
            <a:endParaRPr lang="en-US" altLang="zh-CN" sz="1200"/>
          </a:p>
        </p:txBody>
      </p:sp>
      <p:sp>
        <p:nvSpPr>
          <p:cNvPr id="576515" name="Rectangle 2"/>
          <p:cNvSpPr>
            <a:spLocks noGrp="1" noRot="1" noChangeAspect="1" noChangeArrowheads="1" noTextEdit="1"/>
          </p:cNvSpPr>
          <p:nvPr>
            <p:ph type="sldImg"/>
          </p:nvPr>
        </p:nvSpPr>
        <p:spPr>
          <a:xfrm>
            <a:off x="381000" y="685800"/>
            <a:ext cx="6096000" cy="3429000"/>
          </a:xfrm>
        </p:spPr>
      </p:sp>
      <p:sp>
        <p:nvSpPr>
          <p:cNvPr id="576516"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F01F1174-0712-454E-A13B-83D2BCEC2A93}" type="slidenum">
              <a:rPr lang="zh-CN" altLang="en-US" sz="1200"/>
            </a:fld>
            <a:endParaRPr lang="en-US" altLang="zh-CN" sz="1200"/>
          </a:p>
        </p:txBody>
      </p:sp>
      <p:sp>
        <p:nvSpPr>
          <p:cNvPr id="584707" name="Rectangle 2"/>
          <p:cNvSpPr>
            <a:spLocks noGrp="1" noRot="1" noChangeAspect="1" noChangeArrowheads="1" noTextEdit="1"/>
          </p:cNvSpPr>
          <p:nvPr>
            <p:ph type="sldImg"/>
          </p:nvPr>
        </p:nvSpPr>
        <p:spPr>
          <a:xfrm>
            <a:off x="381000" y="685800"/>
            <a:ext cx="6096000" cy="3429000"/>
          </a:xfrm>
        </p:spPr>
      </p:sp>
      <p:sp>
        <p:nvSpPr>
          <p:cNvPr id="584708"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6355E863-05F0-4869-B4A4-2A9766A75422}" type="slidenum">
              <a:rPr lang="en-US" altLang="zh-CN" sz="1200"/>
            </a:fld>
            <a:endParaRPr lang="en-US" altLang="zh-CN" sz="1200"/>
          </a:p>
        </p:txBody>
      </p:sp>
      <p:sp>
        <p:nvSpPr>
          <p:cNvPr id="637955" name="Rectangle 2"/>
          <p:cNvSpPr>
            <a:spLocks noGrp="1" noRot="1" noChangeAspect="1" noChangeArrowheads="1" noTextEdit="1"/>
          </p:cNvSpPr>
          <p:nvPr>
            <p:ph type="sldImg"/>
          </p:nvPr>
        </p:nvSpPr>
        <p:spPr>
          <a:xfrm>
            <a:off x="363538" y="684213"/>
            <a:ext cx="6096000" cy="3429000"/>
          </a:xfrm>
        </p:spPr>
      </p:sp>
      <p:sp>
        <p:nvSpPr>
          <p:cNvPr id="637956"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fld id="{A8EF654E-073B-4A52-B36D-6E9C521BB488}"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971600" y="123478"/>
            <a:ext cx="7211144" cy="594967"/>
          </a:xfrm>
          <a:prstGeom prst="rect">
            <a:avLst/>
          </a:prstGeom>
        </p:spPr>
        <p:txBody>
          <a:bodyPr>
            <a:noAutofit/>
          </a:bodyPr>
          <a:lstStyle>
            <a:lvl1pPr algn="l">
              <a:defRPr sz="24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99592" y="205979"/>
            <a:ext cx="7787208" cy="85725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71600" y="205979"/>
            <a:ext cx="77152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971600" y="1200151"/>
            <a:ext cx="77152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5" Type="http://schemas.openxmlformats.org/officeDocument/2006/relationships/notesSlide" Target="../notesSlides/notesSlide30.xml"/><Relationship Id="rId24" Type="http://schemas.openxmlformats.org/officeDocument/2006/relationships/slideLayout" Target="../slideLayouts/slideLayout13.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hyperlink" Target="file:///C:\Users\fbw828\Desktop\&#31038;&#20445;&#21450;&#20010;&#31246;\&#20844;&#21496;&#20225;&#19994;&#32452;&#32455;&#21306;&#21035;.ppt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 y="1"/>
            <a:ext cx="9144001" cy="5143500"/>
          </a:xfrm>
          <a:prstGeom prst="rect">
            <a:avLst/>
          </a:prstGeom>
          <a:blipFill dpi="0" rotWithShape="1">
            <a:blip r:embed="rId1">
              <a:extLst>
                <a:ext uri="{28A0092B-C50C-407E-A947-70E740481C1C}">
                  <a14:useLocalDpi xmlns:a14="http://schemas.microsoft.com/office/drawing/2010/main" val="0"/>
                </a:ext>
              </a:extLst>
            </a:blip>
            <a:srcRect/>
            <a:stretch>
              <a:fillRect l="-18735" t="-36578" r="-33124" b="-152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337" name="PA_文本框 175"/>
          <p:cNvSpPr txBox="1"/>
          <p:nvPr>
            <p:custDataLst>
              <p:tags r:id="rId2"/>
            </p:custDataLst>
          </p:nvPr>
        </p:nvSpPr>
        <p:spPr>
          <a:xfrm>
            <a:off x="225743" y="2053114"/>
            <a:ext cx="6290786" cy="608014"/>
          </a:xfrm>
          <a:prstGeom prst="rect">
            <a:avLst/>
          </a:prstGeom>
          <a:noFill/>
          <a:ln w="9525">
            <a:noFill/>
          </a:ln>
        </p:spPr>
        <p:txBody>
          <a:bodyPr wrap="square" lIns="53492" tIns="26747" rIns="53492" bIns="26747" anchor="t">
            <a:spAutoFit/>
          </a:bodyPr>
          <a:lstStyle/>
          <a:p>
            <a:pPr algn="ctr"/>
            <a:r>
              <a:rPr lang="zh-CN" altLang="en-US" sz="3600" b="1" dirty="0">
                <a:cs typeface="+mn-ea"/>
                <a:sym typeface="+mn-lt"/>
              </a:rPr>
              <a:t>新社保与高管个税筹划</a:t>
            </a:r>
            <a:endParaRPr lang="zh-CN" altLang="en-US" sz="3600" b="1" dirty="0">
              <a:solidFill>
                <a:srgbClr val="3B3838"/>
              </a:solidFill>
              <a:latin typeface="华文楷体" panose="02010600040101010101" pitchFamily="2" charset="-122"/>
              <a:ea typeface="华文楷体" panose="0201060004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nSpc>
                <a:spcPct val="130000"/>
              </a:lnSpc>
            </a:pPr>
            <a:r>
              <a:rPr lang="zh-CN" altLang="en-US" b="0" dirty="0">
                <a:latin typeface="+mn-lt"/>
                <a:ea typeface="+mn-ea"/>
                <a:cs typeface="+mn-ea"/>
                <a:sym typeface="+mn-lt"/>
              </a:rPr>
              <a:t>明确纳税人概念，严格纳税人标准</a:t>
            </a:r>
            <a:endParaRPr lang="zh-CN" altLang="en-US" b="0" dirty="0">
              <a:latin typeface="+mn-lt"/>
              <a:ea typeface="+mn-ea"/>
              <a:cs typeface="+mn-ea"/>
              <a:sym typeface="+mn-lt"/>
            </a:endParaRPr>
          </a:p>
        </p:txBody>
      </p:sp>
      <p:sp>
        <p:nvSpPr>
          <p:cNvPr id="2" name="矩形 1"/>
          <p:cNvSpPr/>
          <p:nvPr/>
        </p:nvSpPr>
        <p:spPr>
          <a:xfrm>
            <a:off x="467544" y="1275607"/>
            <a:ext cx="8424936" cy="2252924"/>
          </a:xfrm>
          <a:prstGeom prst="rect">
            <a:avLst/>
          </a:prstGeom>
        </p:spPr>
        <p:txBody>
          <a:bodyPr wrap="square">
            <a:spAutoFit/>
          </a:bodyPr>
          <a:lstStyle/>
          <a:p>
            <a:pPr marL="257175" indent="-257175">
              <a:lnSpc>
                <a:spcPct val="130000"/>
              </a:lnSpc>
              <a:buFont typeface="+mj-lt"/>
              <a:buAutoNum type="arabicPeriod"/>
            </a:pPr>
            <a:r>
              <a:rPr lang="zh-CN" altLang="en-US" dirty="0">
                <a:cs typeface="+mn-ea"/>
                <a:sym typeface="+mn-lt"/>
              </a:rPr>
              <a:t>“在中国境内有住所，或者无住所而一个纳税年度内在中国境内</a:t>
            </a:r>
            <a:r>
              <a:rPr lang="zh-CN" altLang="en-US" dirty="0">
                <a:solidFill>
                  <a:srgbClr val="FF0000"/>
                </a:solidFill>
                <a:cs typeface="+mn-ea"/>
                <a:sym typeface="+mn-lt"/>
              </a:rPr>
              <a:t>居住满</a:t>
            </a:r>
            <a:r>
              <a:rPr lang="en-US" altLang="zh-CN" dirty="0">
                <a:solidFill>
                  <a:srgbClr val="FF0000"/>
                </a:solidFill>
                <a:cs typeface="+mn-ea"/>
                <a:sym typeface="+mn-lt"/>
              </a:rPr>
              <a:t>183</a:t>
            </a:r>
            <a:r>
              <a:rPr lang="zh-CN" altLang="en-US" dirty="0">
                <a:solidFill>
                  <a:srgbClr val="FF0000"/>
                </a:solidFill>
                <a:cs typeface="+mn-ea"/>
                <a:sym typeface="+mn-lt"/>
              </a:rPr>
              <a:t>天的个人，为居民个人</a:t>
            </a:r>
            <a:r>
              <a:rPr lang="zh-CN" altLang="en-US" dirty="0">
                <a:cs typeface="+mn-ea"/>
                <a:sym typeface="+mn-lt"/>
              </a:rPr>
              <a:t>，其从中国境内和境外取得的所得，依照本法规定缴纳个人所得税。</a:t>
            </a:r>
            <a:endParaRPr lang="zh-CN" altLang="en-US" dirty="0">
              <a:cs typeface="+mn-ea"/>
              <a:sym typeface="+mn-lt"/>
            </a:endParaRPr>
          </a:p>
          <a:p>
            <a:pPr marL="257175" indent="-257175">
              <a:lnSpc>
                <a:spcPct val="130000"/>
              </a:lnSpc>
              <a:buFont typeface="+mj-lt"/>
              <a:buAutoNum type="arabicPeriod"/>
            </a:pPr>
            <a:r>
              <a:rPr lang="zh-CN" altLang="en-US" dirty="0">
                <a:cs typeface="+mn-ea"/>
                <a:sym typeface="+mn-lt"/>
              </a:rPr>
              <a:t>“在中国境内无住所又不居住，或者无住所而一个纳税年度内在中国境内居住不满</a:t>
            </a:r>
            <a:r>
              <a:rPr lang="en-US" altLang="zh-CN" dirty="0">
                <a:cs typeface="+mn-ea"/>
                <a:sym typeface="+mn-lt"/>
              </a:rPr>
              <a:t>183</a:t>
            </a:r>
            <a:r>
              <a:rPr lang="zh-CN" altLang="en-US" dirty="0">
                <a:cs typeface="+mn-ea"/>
                <a:sym typeface="+mn-lt"/>
              </a:rPr>
              <a:t>的个人，为非居民个人，其从中国境内取得的所得，依照本法规定缴纳个人所得税。”</a:t>
            </a:r>
            <a:endParaRPr lang="zh-CN" altLang="en-US" dirty="0">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249492"/>
            <a:ext cx="5534372" cy="360940"/>
          </a:xfrm>
        </p:spPr>
        <p:txBody>
          <a:bodyPr/>
          <a:lstStyle/>
          <a:p>
            <a:r>
              <a:rPr lang="zh-CN" altLang="en-US" sz="1800" dirty="0">
                <a:latin typeface="+mn-lt"/>
                <a:ea typeface="+mn-ea"/>
                <a:cs typeface="+mn-ea"/>
                <a:sym typeface="+mn-lt"/>
              </a:rPr>
              <a:t>个税法修订后外籍人员（含港澳台）纳税义务表</a:t>
            </a:r>
            <a:endParaRPr lang="zh-CN" altLang="en-US" sz="1800" dirty="0">
              <a:latin typeface="+mn-lt"/>
              <a:ea typeface="+mn-ea"/>
              <a:cs typeface="+mn-ea"/>
              <a:sym typeface="+mn-lt"/>
            </a:endParaRPr>
          </a:p>
        </p:txBody>
      </p:sp>
      <p:graphicFrame>
        <p:nvGraphicFramePr>
          <p:cNvPr id="3" name="表格 2"/>
          <p:cNvGraphicFramePr>
            <a:graphicFrameLocks noGrp="1"/>
          </p:cNvGraphicFramePr>
          <p:nvPr/>
        </p:nvGraphicFramePr>
        <p:xfrm>
          <a:off x="569518" y="951571"/>
          <a:ext cx="8250954" cy="3564394"/>
        </p:xfrm>
        <a:graphic>
          <a:graphicData uri="http://schemas.openxmlformats.org/drawingml/2006/table">
            <a:tbl>
              <a:tblPr firstRow="1" firstCol="1" bandRow="1">
                <a:tableStyleId>{5C22544A-7EE6-4342-B048-85BDC9FD1C3A}</a:tableStyleId>
              </a:tblPr>
              <a:tblGrid>
                <a:gridCol w="990254"/>
                <a:gridCol w="1446892"/>
                <a:gridCol w="1570236"/>
                <a:gridCol w="1570236"/>
                <a:gridCol w="1363787"/>
                <a:gridCol w="1309549"/>
              </a:tblGrid>
              <a:tr h="997602">
                <a:tc gridSpan="2">
                  <a:txBody>
                    <a:bodyPr/>
                    <a:lstStyle/>
                    <a:p>
                      <a:pPr marL="0" algn="ctr" defTabSz="914400" rtl="0" eaLnBrk="1" latinLnBrk="0" hangingPunct="1">
                        <a:lnSpc>
                          <a:spcPct val="100000"/>
                        </a:lnSpc>
                        <a:spcAft>
                          <a:spcPts val="375"/>
                        </a:spcAft>
                      </a:pPr>
                      <a:r>
                        <a:rPr lang="en-US" sz="1500" b="1" kern="100" dirty="0">
                          <a:solidFill>
                            <a:schemeClr val="tx1"/>
                          </a:solidFill>
                          <a:effectLst/>
                          <a:latin typeface="+mn-lt"/>
                          <a:ea typeface="+mn-ea"/>
                          <a:cs typeface="+mn-ea"/>
                          <a:sym typeface="+mn-lt"/>
                        </a:rPr>
                        <a:t>√</a:t>
                      </a:r>
                      <a:r>
                        <a:rPr lang="zh-CN" sz="1500" b="1" kern="100" dirty="0">
                          <a:solidFill>
                            <a:schemeClr val="tx1"/>
                          </a:solidFill>
                          <a:effectLst/>
                          <a:latin typeface="+mn-lt"/>
                          <a:ea typeface="+mn-ea"/>
                          <a:cs typeface="+mn-ea"/>
                          <a:sym typeface="+mn-lt"/>
                        </a:rPr>
                        <a:t>有纳税义务</a:t>
                      </a:r>
                      <a:endParaRPr lang="zh-CN" sz="1500" b="1" kern="100" dirty="0">
                        <a:solidFill>
                          <a:schemeClr val="tx1"/>
                        </a:solidFill>
                        <a:effectLst/>
                        <a:latin typeface="+mn-lt"/>
                        <a:ea typeface="+mn-ea"/>
                        <a:cs typeface="+mn-ea"/>
                        <a:sym typeface="+mn-lt"/>
                      </a:endParaRPr>
                    </a:p>
                    <a:p>
                      <a:pPr marL="0" algn="ctr" defTabSz="914400" rtl="0" eaLnBrk="1" latinLnBrk="0" hangingPunct="1">
                        <a:lnSpc>
                          <a:spcPct val="100000"/>
                        </a:lnSpc>
                        <a:spcAft>
                          <a:spcPts val="375"/>
                        </a:spcAft>
                      </a:pPr>
                      <a:r>
                        <a:rPr lang="en-US" sz="1500" b="1" kern="100" dirty="0">
                          <a:solidFill>
                            <a:schemeClr val="tx1"/>
                          </a:solidFill>
                          <a:effectLst/>
                          <a:latin typeface="+mn-lt"/>
                          <a:ea typeface="+mn-ea"/>
                          <a:cs typeface="+mn-ea"/>
                          <a:sym typeface="+mn-lt"/>
                        </a:rPr>
                        <a:t>*</a:t>
                      </a:r>
                      <a:r>
                        <a:rPr lang="zh-CN" sz="1500" b="1" kern="100" dirty="0">
                          <a:solidFill>
                            <a:schemeClr val="tx1"/>
                          </a:solidFill>
                          <a:effectLst/>
                          <a:latin typeface="+mn-lt"/>
                          <a:ea typeface="+mn-ea"/>
                          <a:cs typeface="+mn-ea"/>
                          <a:sym typeface="+mn-lt"/>
                        </a:rPr>
                        <a:t>免除纳税义务</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境内所得境内支付或负担</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境内所得非境内付或负担</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境外所得境内支付或负担</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境外所得非境内支付或负担</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5331">
                <a:tc rowSpan="2">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不超过</a:t>
                      </a:r>
                      <a:r>
                        <a:rPr lang="en-US" sz="1500" b="1" kern="100" dirty="0">
                          <a:solidFill>
                            <a:schemeClr val="tx1"/>
                          </a:solidFill>
                          <a:effectLst/>
                          <a:latin typeface="+mn-lt"/>
                          <a:ea typeface="+mn-ea"/>
                          <a:cs typeface="+mn-ea"/>
                          <a:sym typeface="+mn-lt"/>
                        </a:rPr>
                        <a:t>183</a:t>
                      </a:r>
                      <a:r>
                        <a:rPr lang="zh-CN" sz="1500" b="1" kern="100" dirty="0">
                          <a:solidFill>
                            <a:schemeClr val="tx1"/>
                          </a:solidFill>
                          <a:effectLst/>
                          <a:latin typeface="+mn-lt"/>
                          <a:ea typeface="+mn-ea"/>
                          <a:cs typeface="+mn-ea"/>
                          <a:sym typeface="+mn-lt"/>
                        </a:rPr>
                        <a:t>天</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375"/>
                        </a:spcAft>
                      </a:pPr>
                      <a:r>
                        <a:rPr lang="zh-CN" sz="1500" b="1" kern="100">
                          <a:solidFill>
                            <a:schemeClr val="tx1"/>
                          </a:solidFill>
                          <a:effectLst/>
                          <a:latin typeface="+mn-lt"/>
                          <a:ea typeface="+mn-ea"/>
                          <a:cs typeface="+mn-ea"/>
                          <a:sym typeface="+mn-lt"/>
                        </a:rPr>
                        <a:t>一般雇员</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2734">
                <a:tc vMerge="1">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高管</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5331">
                <a:tc rowSpan="2">
                  <a:txBody>
                    <a:bodyPr/>
                    <a:lstStyle/>
                    <a:p>
                      <a:pPr marL="0" algn="ctr" defTabSz="914400" rtl="0" eaLnBrk="1" latinLnBrk="0" hangingPunct="1">
                        <a:lnSpc>
                          <a:spcPct val="100000"/>
                        </a:lnSpc>
                        <a:spcAft>
                          <a:spcPts val="375"/>
                        </a:spcAft>
                      </a:pPr>
                      <a:r>
                        <a:rPr lang="zh-CN" altLang="en-US" sz="1500" b="1" kern="100" dirty="0">
                          <a:solidFill>
                            <a:schemeClr val="tx1"/>
                          </a:solidFill>
                          <a:effectLst/>
                          <a:latin typeface="+mn-lt"/>
                          <a:ea typeface="+mn-ea"/>
                          <a:cs typeface="+mn-ea"/>
                          <a:sym typeface="+mn-lt"/>
                        </a:rPr>
                        <a:t>满</a:t>
                      </a:r>
                      <a:r>
                        <a:rPr lang="en-US" altLang="zh-CN" sz="1500" b="1" kern="100" dirty="0">
                          <a:solidFill>
                            <a:schemeClr val="tx1"/>
                          </a:solidFill>
                          <a:effectLst/>
                          <a:latin typeface="+mn-lt"/>
                          <a:ea typeface="+mn-ea"/>
                          <a:cs typeface="+mn-ea"/>
                          <a:sym typeface="+mn-lt"/>
                        </a:rPr>
                        <a:t>183</a:t>
                      </a:r>
                      <a:r>
                        <a:rPr lang="zh-CN" altLang="en-US" sz="1500" b="1" kern="100" dirty="0">
                          <a:solidFill>
                            <a:schemeClr val="tx1"/>
                          </a:solidFill>
                          <a:effectLst/>
                          <a:latin typeface="+mn-lt"/>
                          <a:ea typeface="+mn-ea"/>
                          <a:cs typeface="+mn-ea"/>
                          <a:sym typeface="+mn-lt"/>
                        </a:rPr>
                        <a:t>天不满</a:t>
                      </a:r>
                      <a:r>
                        <a:rPr lang="en-US" altLang="zh-CN" sz="1500" b="1" kern="100" dirty="0">
                          <a:solidFill>
                            <a:schemeClr val="tx1"/>
                          </a:solidFill>
                          <a:effectLst/>
                          <a:latin typeface="+mn-lt"/>
                          <a:ea typeface="+mn-ea"/>
                          <a:cs typeface="+mn-ea"/>
                          <a:sym typeface="+mn-lt"/>
                        </a:rPr>
                        <a:t>5</a:t>
                      </a:r>
                      <a:r>
                        <a:rPr lang="zh-CN" altLang="en-US" sz="1500" b="1" kern="100" dirty="0">
                          <a:solidFill>
                            <a:schemeClr val="tx1"/>
                          </a:solidFill>
                          <a:effectLst/>
                          <a:latin typeface="+mn-lt"/>
                          <a:ea typeface="+mn-ea"/>
                          <a:cs typeface="+mn-ea"/>
                          <a:sym typeface="+mn-lt"/>
                        </a:rPr>
                        <a:t>年</a:t>
                      </a:r>
                      <a:endParaRPr lang="zh-CN" altLang="en-US"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一般雇员</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2734">
                <a:tc vMerge="1">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高管</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5331">
                <a:tc rowSpan="2">
                  <a:txBody>
                    <a:bodyPr/>
                    <a:lstStyle/>
                    <a:p>
                      <a:pPr marL="0" algn="ctr" defTabSz="914400" rtl="0" eaLnBrk="1" latinLnBrk="0" hangingPunct="1">
                        <a:lnSpc>
                          <a:spcPct val="100000"/>
                        </a:lnSpc>
                        <a:spcAft>
                          <a:spcPts val="375"/>
                        </a:spcAft>
                      </a:pPr>
                      <a:r>
                        <a:rPr lang="zh-CN" sz="1500" b="1" kern="100">
                          <a:solidFill>
                            <a:schemeClr val="tx1"/>
                          </a:solidFill>
                          <a:effectLst/>
                          <a:latin typeface="+mn-lt"/>
                          <a:ea typeface="+mn-ea"/>
                          <a:cs typeface="+mn-ea"/>
                          <a:sym typeface="+mn-lt"/>
                        </a:rPr>
                        <a:t>满</a:t>
                      </a:r>
                      <a:r>
                        <a:rPr lang="en-US" sz="1500" b="1" kern="100">
                          <a:solidFill>
                            <a:schemeClr val="tx1"/>
                          </a:solidFill>
                          <a:effectLst/>
                          <a:latin typeface="+mn-lt"/>
                          <a:ea typeface="+mn-ea"/>
                          <a:cs typeface="+mn-ea"/>
                          <a:sym typeface="+mn-lt"/>
                        </a:rPr>
                        <a:t>5</a:t>
                      </a:r>
                      <a:r>
                        <a:rPr lang="zh-CN" sz="1500" b="1" kern="100">
                          <a:solidFill>
                            <a:schemeClr val="tx1"/>
                          </a:solidFill>
                          <a:effectLst/>
                          <a:latin typeface="+mn-lt"/>
                          <a:ea typeface="+mn-ea"/>
                          <a:cs typeface="+mn-ea"/>
                          <a:sym typeface="+mn-lt"/>
                        </a:rPr>
                        <a:t>年</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一般雇员</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5331">
                <a:tc vMerge="1">
                  <a:tcPr/>
                </a:tc>
                <a:tc>
                  <a:txBody>
                    <a:bodyPr/>
                    <a:lstStyle/>
                    <a:p>
                      <a:pPr marL="0" algn="ctr" defTabSz="914400" rtl="0" eaLnBrk="1" latinLnBrk="0" hangingPunct="1">
                        <a:lnSpc>
                          <a:spcPct val="100000"/>
                        </a:lnSpc>
                        <a:spcAft>
                          <a:spcPts val="375"/>
                        </a:spcAft>
                      </a:pPr>
                      <a:r>
                        <a:rPr lang="zh-CN" sz="1500" b="1" kern="100" dirty="0">
                          <a:solidFill>
                            <a:schemeClr val="tx1"/>
                          </a:solidFill>
                          <a:effectLst/>
                          <a:latin typeface="+mn-lt"/>
                          <a:ea typeface="+mn-ea"/>
                          <a:cs typeface="+mn-ea"/>
                          <a:sym typeface="+mn-lt"/>
                        </a:rPr>
                        <a:t>高管</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a:solidFill>
                            <a:schemeClr val="tx1"/>
                          </a:solidFill>
                          <a:effectLst/>
                          <a:latin typeface="+mn-lt"/>
                          <a:ea typeface="+mn-ea"/>
                          <a:cs typeface="+mn-ea"/>
                          <a:sym typeface="+mn-lt"/>
                        </a:rPr>
                        <a:t>√</a:t>
                      </a:r>
                      <a:endParaRPr lang="zh-CN" sz="1500" b="1" kern="10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50"/>
                        </a:lnSpc>
                        <a:spcAft>
                          <a:spcPts val="375"/>
                        </a:spcAft>
                      </a:pPr>
                      <a:r>
                        <a:rPr lang="en-US" sz="1500" b="1" kern="0" dirty="0">
                          <a:solidFill>
                            <a:schemeClr val="tx1"/>
                          </a:solidFill>
                          <a:effectLst/>
                          <a:latin typeface="+mn-lt"/>
                          <a:ea typeface="+mn-ea"/>
                          <a:cs typeface="+mn-ea"/>
                          <a:sym typeface="+mn-lt"/>
                        </a:rPr>
                        <a:t>√</a:t>
                      </a:r>
                      <a:endParaRPr lang="zh-CN" sz="1500" b="1" kern="100" dirty="0">
                        <a:solidFill>
                          <a:schemeClr val="tx1"/>
                        </a:solidFill>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95486"/>
            <a:ext cx="5678388" cy="360940"/>
          </a:xfrm>
        </p:spPr>
        <p:txBody>
          <a:bodyPr/>
          <a:lstStyle/>
          <a:p>
            <a:r>
              <a:rPr lang="en-US" altLang="zh-CN" dirty="0">
                <a:latin typeface="+mn-lt"/>
                <a:ea typeface="+mn-ea"/>
                <a:cs typeface="+mn-ea"/>
                <a:sym typeface="+mn-lt"/>
              </a:rPr>
              <a:t>11</a:t>
            </a:r>
            <a:r>
              <a:rPr lang="zh-CN" altLang="en-US" dirty="0">
                <a:latin typeface="+mn-lt"/>
                <a:ea typeface="+mn-ea"/>
                <a:cs typeface="+mn-ea"/>
                <a:sym typeface="+mn-lt"/>
              </a:rPr>
              <a:t>类所得调整为</a:t>
            </a:r>
            <a:r>
              <a:rPr lang="en-US" altLang="zh-CN" dirty="0">
                <a:latin typeface="+mn-lt"/>
                <a:ea typeface="+mn-ea"/>
                <a:cs typeface="+mn-ea"/>
                <a:sym typeface="+mn-lt"/>
              </a:rPr>
              <a:t>9</a:t>
            </a:r>
            <a:r>
              <a:rPr lang="zh-CN" altLang="en-US" dirty="0">
                <a:latin typeface="+mn-lt"/>
                <a:ea typeface="+mn-ea"/>
                <a:cs typeface="+mn-ea"/>
                <a:sym typeface="+mn-lt"/>
              </a:rPr>
              <a:t>类所得</a:t>
            </a:r>
            <a:endParaRPr lang="zh-CN" altLang="en-US" dirty="0">
              <a:latin typeface="+mn-lt"/>
              <a:ea typeface="+mn-ea"/>
              <a:cs typeface="+mn-ea"/>
              <a:sym typeface="+mn-lt"/>
            </a:endParaRPr>
          </a:p>
        </p:txBody>
      </p:sp>
      <p:graphicFrame>
        <p:nvGraphicFramePr>
          <p:cNvPr id="3" name="表格 2"/>
          <p:cNvGraphicFramePr>
            <a:graphicFrameLocks noGrp="1"/>
          </p:cNvGraphicFramePr>
          <p:nvPr/>
        </p:nvGraphicFramePr>
        <p:xfrm>
          <a:off x="350312" y="693530"/>
          <a:ext cx="8614175" cy="3832171"/>
        </p:xfrm>
        <a:graphic>
          <a:graphicData uri="http://schemas.openxmlformats.org/drawingml/2006/table">
            <a:tbl>
              <a:tblPr firstRow="1" bandRow="1">
                <a:tableStyleId>{5C22544A-7EE6-4342-B048-85BDC9FD1C3A}</a:tableStyleId>
              </a:tblPr>
              <a:tblGrid>
                <a:gridCol w="2434521"/>
                <a:gridCol w="2879169"/>
                <a:gridCol w="1472782"/>
                <a:gridCol w="1827703"/>
              </a:tblGrid>
              <a:tr h="294186">
                <a:tc grid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latin typeface="+mn-lt"/>
                          <a:ea typeface="+mn-ea"/>
                          <a:cs typeface="+mn-ea"/>
                          <a:sym typeface="+mn-lt"/>
                        </a:rPr>
                        <a:t>2018</a:t>
                      </a:r>
                      <a:r>
                        <a:rPr lang="zh-CN" altLang="en-US" sz="1400" dirty="0">
                          <a:solidFill>
                            <a:schemeClr val="tx1"/>
                          </a:solidFill>
                          <a:latin typeface="+mn-lt"/>
                          <a:ea typeface="+mn-ea"/>
                          <a:cs typeface="+mn-ea"/>
                          <a:sym typeface="+mn-lt"/>
                        </a:rPr>
                        <a:t>版个税税目（红色为</a:t>
                      </a:r>
                      <a:r>
                        <a:rPr lang="en-US" altLang="zh-CN" sz="1400" dirty="0">
                          <a:solidFill>
                            <a:schemeClr val="tx1"/>
                          </a:solidFill>
                          <a:latin typeface="+mn-lt"/>
                          <a:ea typeface="+mn-ea"/>
                          <a:cs typeface="+mn-ea"/>
                          <a:sym typeface="+mn-lt"/>
                        </a:rPr>
                        <a:t>2011</a:t>
                      </a:r>
                      <a:r>
                        <a:rPr lang="zh-CN" altLang="en-US" sz="1400" dirty="0">
                          <a:solidFill>
                            <a:schemeClr val="tx1"/>
                          </a:solidFill>
                          <a:latin typeface="+mn-lt"/>
                          <a:ea typeface="+mn-ea"/>
                          <a:cs typeface="+mn-ea"/>
                          <a:sym typeface="+mn-lt"/>
                        </a:rPr>
                        <a:t>版个税法）</a:t>
                      </a:r>
                      <a:endParaRPr lang="zh-CN" altLang="en-US" sz="1400" dirty="0">
                        <a:solidFill>
                          <a:schemeClr val="tx1"/>
                        </a:solidFill>
                        <a:latin typeface="+mn-lt"/>
                        <a:ea typeface="+mn-ea"/>
                        <a:cs typeface="+mn-ea"/>
                        <a:sym typeface="+mn-lt"/>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775">
                <a:tc>
                  <a:txBody>
                    <a:bodyPr/>
                    <a:lstStyle/>
                    <a:p>
                      <a:pPr algn="ctr"/>
                      <a:r>
                        <a:rPr lang="zh-CN" altLang="en-US" sz="1400" dirty="0">
                          <a:solidFill>
                            <a:schemeClr val="tx1"/>
                          </a:solidFill>
                          <a:latin typeface="+mn-lt"/>
                          <a:ea typeface="+mn-ea"/>
                          <a:cs typeface="+mn-ea"/>
                          <a:sym typeface="+mn-lt"/>
                        </a:rPr>
                        <a:t>收入类别</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400" dirty="0">
                          <a:solidFill>
                            <a:schemeClr val="tx1"/>
                          </a:solidFill>
                          <a:latin typeface="+mn-lt"/>
                          <a:ea typeface="+mn-ea"/>
                          <a:cs typeface="+mn-ea"/>
                          <a:sym typeface="+mn-lt"/>
                        </a:rPr>
                        <a:t>适用税率</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400" dirty="0">
                          <a:solidFill>
                            <a:schemeClr val="tx1"/>
                          </a:solidFill>
                          <a:latin typeface="+mn-lt"/>
                          <a:ea typeface="+mn-ea"/>
                          <a:cs typeface="+mn-ea"/>
                          <a:sym typeface="+mn-lt"/>
                        </a:rPr>
                        <a:t>收入类别</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400" dirty="0">
                          <a:solidFill>
                            <a:schemeClr val="tx1"/>
                          </a:solidFill>
                          <a:latin typeface="+mn-lt"/>
                          <a:ea typeface="+mn-ea"/>
                          <a:cs typeface="+mn-ea"/>
                          <a:sym typeface="+mn-lt"/>
                        </a:rPr>
                        <a:t>适用税率</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工资、薪金所得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3%~45%</a:t>
                      </a:r>
                      <a:r>
                        <a:rPr lang="zh-CN" altLang="en-US" sz="1400" dirty="0">
                          <a:solidFill>
                            <a:schemeClr val="tx1"/>
                          </a:solidFill>
                          <a:latin typeface="+mn-lt"/>
                          <a:ea typeface="+mn-ea"/>
                          <a:cs typeface="+mn-ea"/>
                          <a:sym typeface="+mn-lt"/>
                        </a:rPr>
                        <a:t>七级超额累进</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a:txBody>
                    <a:bodyPr/>
                    <a:lstStyle/>
                    <a:p>
                      <a:pPr algn="ctr"/>
                      <a:r>
                        <a:rPr lang="zh-CN" altLang="en-US" sz="1400" dirty="0">
                          <a:solidFill>
                            <a:schemeClr val="tx1"/>
                          </a:solidFill>
                          <a:latin typeface="+mn-lt"/>
                          <a:ea typeface="+mn-ea"/>
                          <a:cs typeface="+mn-ea"/>
                          <a:sym typeface="+mn-lt"/>
                        </a:rPr>
                        <a:t>综合所得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4">
                  <a:txBody>
                    <a:bodyPr/>
                    <a:lstStyle/>
                    <a:p>
                      <a:r>
                        <a:rPr lang="en-US" altLang="zh-CN" sz="1400" dirty="0">
                          <a:solidFill>
                            <a:schemeClr val="tx1"/>
                          </a:solidFill>
                          <a:latin typeface="+mn-lt"/>
                          <a:ea typeface="+mn-ea"/>
                          <a:cs typeface="+mn-ea"/>
                          <a:sym typeface="+mn-lt"/>
                        </a:rPr>
                        <a:t>3%~45%</a:t>
                      </a:r>
                      <a:r>
                        <a:rPr lang="zh-CN" altLang="en-US" sz="1400" dirty="0">
                          <a:solidFill>
                            <a:schemeClr val="tx1"/>
                          </a:solidFill>
                          <a:latin typeface="+mn-lt"/>
                          <a:ea typeface="+mn-ea"/>
                          <a:cs typeface="+mn-ea"/>
                          <a:sym typeface="+mn-lt"/>
                        </a:rPr>
                        <a:t>七级超额累进，居民按年征收，非居民按月或次分项目征收</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劳务报酬所得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20%</a:t>
                      </a:r>
                      <a:r>
                        <a:rPr lang="zh-CN" altLang="en-US" sz="1400" dirty="0">
                          <a:solidFill>
                            <a:schemeClr val="tx1"/>
                          </a:solidFill>
                          <a:latin typeface="+mn-lt"/>
                          <a:ea typeface="+mn-ea"/>
                          <a:cs typeface="+mn-ea"/>
                          <a:sym typeface="+mn-lt"/>
                        </a:rPr>
                        <a:t>，高收入加成征收</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稿酬所得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20%</a:t>
                      </a:r>
                      <a:r>
                        <a:rPr lang="zh-CN" altLang="en-US" sz="1400" dirty="0">
                          <a:solidFill>
                            <a:schemeClr val="tx1"/>
                          </a:solidFill>
                          <a:latin typeface="+mn-lt"/>
                          <a:ea typeface="+mn-ea"/>
                          <a:cs typeface="+mn-ea"/>
                          <a:sym typeface="+mn-lt"/>
                        </a:rPr>
                        <a:t>，减征</a:t>
                      </a:r>
                      <a:r>
                        <a:rPr lang="en-US" altLang="zh-CN" sz="1400" dirty="0">
                          <a:solidFill>
                            <a:schemeClr val="tx1"/>
                          </a:solidFill>
                          <a:latin typeface="+mn-lt"/>
                          <a:ea typeface="+mn-ea"/>
                          <a:cs typeface="+mn-ea"/>
                          <a:sym typeface="+mn-lt"/>
                        </a:rPr>
                        <a:t>30%  56%</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特许权使用费所得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20%</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6810">
                <a:tc>
                  <a:txBody>
                    <a:bodyPr/>
                    <a:lstStyle/>
                    <a:p>
                      <a:r>
                        <a:rPr lang="zh-CN" altLang="en-US" sz="1400" strike="sngStrike" dirty="0">
                          <a:solidFill>
                            <a:srgbClr val="FF0000"/>
                          </a:solidFill>
                          <a:latin typeface="+mn-lt"/>
                          <a:ea typeface="+mn-ea"/>
                          <a:cs typeface="+mn-ea"/>
                          <a:sym typeface="+mn-lt"/>
                        </a:rPr>
                        <a:t>个体工商户生产、经营所得</a:t>
                      </a:r>
                      <a:endParaRPr lang="zh-CN" altLang="en-US" sz="1400" strike="sngStrike" dirty="0">
                        <a:solidFill>
                          <a:srgbClr val="FF0000"/>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strike="sngStrike" dirty="0">
                          <a:solidFill>
                            <a:srgbClr val="FF0000"/>
                          </a:solidFill>
                          <a:latin typeface="+mn-lt"/>
                          <a:ea typeface="+mn-ea"/>
                          <a:cs typeface="+mn-ea"/>
                          <a:sym typeface="+mn-lt"/>
                        </a:rPr>
                        <a:t>5%~35%</a:t>
                      </a:r>
                      <a:r>
                        <a:rPr lang="zh-CN" altLang="en-US" sz="1400" strike="sngStrike" dirty="0">
                          <a:solidFill>
                            <a:srgbClr val="FF0000"/>
                          </a:solidFill>
                          <a:latin typeface="+mn-lt"/>
                          <a:ea typeface="+mn-ea"/>
                          <a:cs typeface="+mn-ea"/>
                          <a:sym typeface="+mn-lt"/>
                        </a:rPr>
                        <a:t>五级超额累进</a:t>
                      </a:r>
                      <a:endParaRPr lang="zh-CN" altLang="en-US" sz="1400" strike="sngStrike" dirty="0">
                        <a:solidFill>
                          <a:srgbClr val="FF0000"/>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r>
                        <a:rPr lang="zh-CN" altLang="en-US" sz="1400" dirty="0">
                          <a:solidFill>
                            <a:schemeClr val="tx1"/>
                          </a:solidFill>
                          <a:latin typeface="+mn-lt"/>
                          <a:ea typeface="+mn-ea"/>
                          <a:cs typeface="+mn-ea"/>
                          <a:sym typeface="+mn-lt"/>
                        </a:rPr>
                        <a:t>经营所得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lang="en-US" altLang="zh-CN" sz="1400" dirty="0">
                          <a:solidFill>
                            <a:schemeClr val="tx1"/>
                          </a:solidFill>
                          <a:latin typeface="+mn-lt"/>
                          <a:ea typeface="+mn-ea"/>
                          <a:cs typeface="+mn-ea"/>
                          <a:sym typeface="+mn-lt"/>
                        </a:rPr>
                        <a:t>5%~35%</a:t>
                      </a:r>
                      <a:r>
                        <a:rPr lang="zh-CN" altLang="en-US" sz="1400" dirty="0">
                          <a:solidFill>
                            <a:schemeClr val="tx1"/>
                          </a:solidFill>
                          <a:latin typeface="+mn-lt"/>
                          <a:ea typeface="+mn-ea"/>
                          <a:cs typeface="+mn-ea"/>
                          <a:sym typeface="+mn-lt"/>
                        </a:rPr>
                        <a:t>五级超额累进，按年征收</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经营所得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5%~35%</a:t>
                      </a:r>
                      <a:r>
                        <a:rPr lang="zh-CN" altLang="en-US" sz="1400" dirty="0">
                          <a:solidFill>
                            <a:schemeClr val="tx1"/>
                          </a:solidFill>
                          <a:latin typeface="+mn-lt"/>
                          <a:ea typeface="+mn-ea"/>
                          <a:cs typeface="+mn-ea"/>
                          <a:sym typeface="+mn-lt"/>
                        </a:rPr>
                        <a:t>五级超额累进</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利息股息红利所得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20%</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gridSpan="2">
                  <a:txBody>
                    <a:bodyPr/>
                    <a:lstStyle/>
                    <a:p>
                      <a:pPr algn="ctr"/>
                      <a:r>
                        <a:rPr lang="zh-CN" altLang="en-US" sz="1400" dirty="0">
                          <a:solidFill>
                            <a:schemeClr val="tx1"/>
                          </a:solidFill>
                          <a:latin typeface="+mn-lt"/>
                          <a:ea typeface="+mn-ea"/>
                          <a:cs typeface="+mn-ea"/>
                          <a:sym typeface="+mn-lt"/>
                        </a:rPr>
                        <a:t>保持不变</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财产租赁所得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20%</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gridSpan="2">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财产转让所得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20%</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gridSpan="2">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dirty="0">
                          <a:latin typeface="+mn-lt"/>
                          <a:ea typeface="+mn-ea"/>
                          <a:cs typeface="+mn-ea"/>
                          <a:sym typeface="+mn-lt"/>
                        </a:rPr>
                        <a:t>偶然所得</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a:solidFill>
                            <a:schemeClr val="tx1"/>
                          </a:solidFill>
                          <a:latin typeface="+mn-lt"/>
                          <a:ea typeface="+mn-ea"/>
                          <a:cs typeface="+mn-ea"/>
                          <a:sym typeface="+mn-lt"/>
                        </a:rPr>
                        <a:t>20%</a:t>
                      </a:r>
                      <a:endParaRPr lang="zh-CN" altLang="en-US" sz="1400" dirty="0">
                        <a:solidFill>
                          <a:schemeClr val="tx1"/>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gridSpan="2">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967">
                <a:tc>
                  <a:txBody>
                    <a:bodyPr/>
                    <a:lstStyle/>
                    <a:p>
                      <a:r>
                        <a:rPr lang="zh-CN" altLang="en-US" sz="1400" strike="sngStrike" dirty="0">
                          <a:solidFill>
                            <a:srgbClr val="FF0000"/>
                          </a:solidFill>
                          <a:latin typeface="+mn-lt"/>
                          <a:ea typeface="+mn-ea"/>
                          <a:cs typeface="+mn-ea"/>
                          <a:sym typeface="+mn-lt"/>
                        </a:rPr>
                        <a:t>其他所得</a:t>
                      </a:r>
                      <a:endParaRPr lang="zh-CN" altLang="en-US" sz="1400" strike="sngStrike" dirty="0">
                        <a:solidFill>
                          <a:srgbClr val="FF0000"/>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altLang="zh-CN" sz="1400" strike="sngStrike" dirty="0">
                          <a:solidFill>
                            <a:srgbClr val="FF0000"/>
                          </a:solidFill>
                          <a:latin typeface="+mn-lt"/>
                          <a:ea typeface="+mn-ea"/>
                          <a:cs typeface="+mn-ea"/>
                          <a:sym typeface="+mn-lt"/>
                        </a:rPr>
                        <a:t>20%</a:t>
                      </a:r>
                      <a:endParaRPr lang="zh-CN" altLang="en-US" sz="1400" strike="sngStrike" dirty="0">
                        <a:solidFill>
                          <a:srgbClr val="FF0000"/>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r>
                        <a:rPr lang="zh-CN" altLang="en-US" sz="1400" strike="sngStrike" dirty="0">
                          <a:solidFill>
                            <a:srgbClr val="FF0000"/>
                          </a:solidFill>
                          <a:latin typeface="+mn-lt"/>
                          <a:ea typeface="+mn-ea"/>
                          <a:cs typeface="+mn-ea"/>
                          <a:sym typeface="+mn-lt"/>
                        </a:rPr>
                        <a:t>取消</a:t>
                      </a:r>
                      <a:endParaRPr lang="zh-CN" altLang="en-US" sz="1400" strike="sngStrike" dirty="0">
                        <a:solidFill>
                          <a:srgbClr val="FF0000"/>
                        </a:solidFill>
                        <a:latin typeface="+mn-lt"/>
                        <a:ea typeface="+mn-ea"/>
                        <a:cs typeface="+mn-ea"/>
                        <a:sym typeface="+mn-lt"/>
                      </a:endParaRP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 name="图片 3"/>
          <p:cNvPicPr>
            <a:picLocks noChangeAspect="1"/>
          </p:cNvPicPr>
          <p:nvPr/>
        </p:nvPicPr>
        <p:blipFill>
          <a:blip r:embed="rId1" cstate="print"/>
          <a:stretch>
            <a:fillRect/>
          </a:stretch>
        </p:blipFill>
        <p:spPr>
          <a:xfrm>
            <a:off x="5584526" y="3166076"/>
            <a:ext cx="3355528" cy="1359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工资、薪金所得 </a:t>
            </a:r>
            <a:r>
              <a:rPr lang="en-US" altLang="zh-CN" sz="3000" dirty="0">
                <a:solidFill>
                  <a:srgbClr val="FF0000"/>
                </a:solidFill>
                <a:latin typeface="+mn-lt"/>
                <a:ea typeface="+mn-ea"/>
                <a:cs typeface="+mn-ea"/>
                <a:sym typeface="+mn-lt"/>
              </a:rPr>
              <a:t>vs </a:t>
            </a:r>
            <a:r>
              <a:rPr lang="zh-CN" altLang="en-US" dirty="0">
                <a:solidFill>
                  <a:schemeClr val="tx1"/>
                </a:solidFill>
                <a:latin typeface="+mn-lt"/>
                <a:ea typeface="+mn-ea"/>
                <a:cs typeface="+mn-ea"/>
                <a:sym typeface="+mn-lt"/>
              </a:rPr>
              <a:t>劳务报酬所得</a:t>
            </a:r>
            <a:endParaRPr lang="zh-CN" altLang="en-US" sz="1350" dirty="0">
              <a:latin typeface="+mn-lt"/>
              <a:ea typeface="+mn-ea"/>
              <a:cs typeface="+mn-ea"/>
              <a:sym typeface="+mn-lt"/>
            </a:endParaRPr>
          </a:p>
        </p:txBody>
      </p:sp>
      <p:sp>
        <p:nvSpPr>
          <p:cNvPr id="3" name="矩形 2"/>
          <p:cNvSpPr/>
          <p:nvPr/>
        </p:nvSpPr>
        <p:spPr>
          <a:xfrm>
            <a:off x="467544" y="952601"/>
            <a:ext cx="8046894" cy="943207"/>
          </a:xfrm>
          <a:prstGeom prst="rect">
            <a:avLst/>
          </a:prstGeom>
        </p:spPr>
        <p:txBody>
          <a:bodyPr wrap="square">
            <a:spAutoFit/>
          </a:bodyPr>
          <a:lstStyle/>
          <a:p>
            <a:pPr>
              <a:lnSpc>
                <a:spcPct val="150000"/>
              </a:lnSpc>
            </a:pPr>
            <a:r>
              <a:rPr lang="zh-CN" altLang="en-US" sz="2100" b="1" dirty="0">
                <a:cs typeface="+mn-ea"/>
                <a:sym typeface="+mn-lt"/>
              </a:rPr>
              <a:t>工资、薪金所得：</a:t>
            </a:r>
            <a:r>
              <a:rPr lang="zh-CN" altLang="en-US" dirty="0">
                <a:cs typeface="+mn-ea"/>
                <a:sym typeface="+mn-lt"/>
              </a:rPr>
              <a:t>指个人因任职或者受雇取得的工资、薪金、奖金、年终加薪、劳动分红、津贴、补贴以及与任职或者受雇有关的其他所得。</a:t>
            </a:r>
            <a:endParaRPr lang="zh-CN" altLang="en-US" dirty="0">
              <a:cs typeface="+mn-ea"/>
              <a:sym typeface="+mn-lt"/>
            </a:endParaRPr>
          </a:p>
        </p:txBody>
      </p:sp>
      <p:sp>
        <p:nvSpPr>
          <p:cNvPr id="4" name="矩形 3"/>
          <p:cNvSpPr/>
          <p:nvPr/>
        </p:nvSpPr>
        <p:spPr>
          <a:xfrm>
            <a:off x="469879" y="1995686"/>
            <a:ext cx="8044559" cy="1823576"/>
          </a:xfrm>
          <a:prstGeom prst="rect">
            <a:avLst/>
          </a:prstGeom>
        </p:spPr>
        <p:txBody>
          <a:bodyPr wrap="square">
            <a:spAutoFit/>
          </a:bodyPr>
          <a:lstStyle/>
          <a:p>
            <a:pPr>
              <a:lnSpc>
                <a:spcPct val="150000"/>
              </a:lnSpc>
            </a:pPr>
            <a:r>
              <a:rPr lang="zh-CN" altLang="en-US" sz="2100" b="1" dirty="0">
                <a:cs typeface="+mn-ea"/>
                <a:sym typeface="+mn-lt"/>
              </a:rPr>
              <a:t>劳务报酬所得：</a:t>
            </a:r>
            <a:r>
              <a:rPr lang="zh-CN" altLang="en-US" dirty="0">
                <a:cs typeface="+mn-ea"/>
                <a:sym typeface="+mn-lt"/>
              </a:rPr>
              <a:t>是指个人从事劳务取得的所得，包括从事设计、装潢、安装、制图、化验、测试、医疗、法律、会计、咨询、讲学、翻译、审稿、书画、雕刻、影视、录音、录像、演出、表演、广告、展览、技术服务、介绍服务、经纪服务、代办服务以及其他劳务取得的所得。</a:t>
            </a:r>
            <a:endParaRPr lang="zh-CN" altLang="en-US" dirty="0">
              <a:cs typeface="+mn-ea"/>
              <a:sym typeface="+mn-lt"/>
            </a:endParaRPr>
          </a:p>
        </p:txBody>
      </p:sp>
      <p:sp>
        <p:nvSpPr>
          <p:cNvPr id="5" name="矩形 4"/>
          <p:cNvSpPr/>
          <p:nvPr/>
        </p:nvSpPr>
        <p:spPr>
          <a:xfrm>
            <a:off x="467544" y="4155926"/>
            <a:ext cx="6225423" cy="369332"/>
          </a:xfrm>
          <a:prstGeom prst="rect">
            <a:avLst/>
          </a:prstGeom>
        </p:spPr>
        <p:txBody>
          <a:bodyPr wrap="square">
            <a:spAutoFit/>
          </a:bodyPr>
          <a:lstStyle/>
          <a:p>
            <a:r>
              <a:rPr lang="zh-CN" altLang="en-US" b="1" dirty="0">
                <a:cs typeface="+mn-ea"/>
                <a:sym typeface="+mn-lt"/>
              </a:rPr>
              <a:t>工资薪金 </a:t>
            </a:r>
            <a:r>
              <a:rPr lang="en-US" altLang="zh-CN" b="1" dirty="0">
                <a:cs typeface="+mn-ea"/>
                <a:sym typeface="+mn-lt"/>
              </a:rPr>
              <a:t>vs </a:t>
            </a:r>
            <a:r>
              <a:rPr lang="zh-CN" altLang="en-US" b="1" dirty="0">
                <a:cs typeface="+mn-ea"/>
                <a:sym typeface="+mn-lt"/>
              </a:rPr>
              <a:t>劳务报酬  有何区别？</a:t>
            </a:r>
            <a:endParaRPr lang="zh-CN" altLang="en-US" b="1" dirty="0">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征税范围</a:t>
            </a:r>
            <a:endParaRPr lang="zh-CN" altLang="en-US" dirty="0">
              <a:latin typeface="+mn-lt"/>
              <a:ea typeface="+mn-ea"/>
              <a:cs typeface="+mn-ea"/>
              <a:sym typeface="+mn-lt"/>
            </a:endParaRPr>
          </a:p>
        </p:txBody>
      </p:sp>
      <p:sp>
        <p:nvSpPr>
          <p:cNvPr id="3" name="内容占位符 2"/>
          <p:cNvSpPr txBox="1"/>
          <p:nvPr/>
        </p:nvSpPr>
        <p:spPr>
          <a:xfrm>
            <a:off x="466477" y="843559"/>
            <a:ext cx="8263985" cy="3139321"/>
          </a:xfrm>
          <a:prstGeom prst="rect">
            <a:avLst/>
          </a:prstGeom>
        </p:spPr>
        <p:txBody>
          <a:bodyPr wrap="square">
            <a:spAutoFit/>
          </a:bodyPr>
          <a:lstStyle>
            <a:defPPr>
              <a:defRPr lang="zh-CN"/>
            </a:defPPr>
            <a:lvl1pPr>
              <a:lnSpc>
                <a:spcPct val="150000"/>
              </a:lnSpc>
              <a:defRPr sz="2800" b="1">
                <a:latin typeface="微软雅黑" panose="020B0503020204020204" pitchFamily="34" charset="-122"/>
                <a:ea typeface="微软雅黑" panose="020B0503020204020204" pitchFamily="34" charset="-122"/>
              </a:defRPr>
            </a:lvl1pPr>
          </a:lstStyle>
          <a:p>
            <a:r>
              <a:rPr lang="zh-CN" altLang="en-US" sz="1800" b="0" dirty="0">
                <a:latin typeface="+mn-lt"/>
                <a:ea typeface="+mn-ea"/>
                <a:cs typeface="+mn-ea"/>
                <a:sym typeface="+mn-lt"/>
              </a:rPr>
              <a:t>国家税务总局关于印发</a:t>
            </a:r>
            <a:r>
              <a:rPr lang="en-US" altLang="zh-CN" sz="1800" b="0" dirty="0">
                <a:latin typeface="+mn-lt"/>
                <a:ea typeface="+mn-ea"/>
                <a:cs typeface="+mn-ea"/>
                <a:sym typeface="+mn-lt"/>
              </a:rPr>
              <a:t>《</a:t>
            </a:r>
            <a:r>
              <a:rPr lang="zh-CN" altLang="en-US" sz="1800" b="0" dirty="0">
                <a:latin typeface="+mn-lt"/>
                <a:ea typeface="+mn-ea"/>
                <a:cs typeface="+mn-ea"/>
                <a:sym typeface="+mn-lt"/>
              </a:rPr>
              <a:t>征收个人所得税若干问题的规定</a:t>
            </a:r>
            <a:r>
              <a:rPr lang="en-US" altLang="zh-CN" sz="1800" b="0" dirty="0">
                <a:latin typeface="+mn-lt"/>
                <a:ea typeface="+mn-ea"/>
                <a:cs typeface="+mn-ea"/>
                <a:sym typeface="+mn-lt"/>
              </a:rPr>
              <a:t>》</a:t>
            </a:r>
            <a:r>
              <a:rPr lang="zh-CN" altLang="en-US" sz="1800" b="0" dirty="0">
                <a:latin typeface="+mn-lt"/>
                <a:ea typeface="+mn-ea"/>
                <a:cs typeface="+mn-ea"/>
                <a:sym typeface="+mn-lt"/>
              </a:rPr>
              <a:t>的通知（国税发</a:t>
            </a:r>
            <a:r>
              <a:rPr lang="en-US" altLang="zh-CN" sz="1800" b="0" dirty="0">
                <a:latin typeface="+mn-lt"/>
                <a:ea typeface="+mn-ea"/>
                <a:cs typeface="+mn-ea"/>
                <a:sym typeface="+mn-lt"/>
              </a:rPr>
              <a:t>【1994】89</a:t>
            </a:r>
            <a:r>
              <a:rPr lang="zh-CN" altLang="en-US" sz="1800" b="0" dirty="0">
                <a:latin typeface="+mn-lt"/>
                <a:ea typeface="+mn-ea"/>
                <a:cs typeface="+mn-ea"/>
                <a:sym typeface="+mn-lt"/>
              </a:rPr>
              <a:t>号）规定：</a:t>
            </a:r>
            <a:endParaRPr lang="en-US" altLang="zh-CN" sz="1800" b="0" dirty="0">
              <a:latin typeface="+mn-lt"/>
              <a:ea typeface="+mn-ea"/>
              <a:cs typeface="+mn-ea"/>
              <a:sym typeface="+mn-lt"/>
            </a:endParaRPr>
          </a:p>
          <a:p>
            <a:r>
              <a:rPr lang="zh-CN" altLang="en-US" sz="2100" dirty="0">
                <a:latin typeface="+mn-lt"/>
                <a:ea typeface="+mn-ea"/>
                <a:cs typeface="+mn-ea"/>
                <a:sym typeface="+mn-lt"/>
              </a:rPr>
              <a:t>工资、薪金所得</a:t>
            </a:r>
            <a:r>
              <a:rPr lang="zh-CN" altLang="en-US" sz="1800" b="0" dirty="0">
                <a:latin typeface="+mn-lt"/>
                <a:ea typeface="+mn-ea"/>
                <a:cs typeface="+mn-ea"/>
                <a:sym typeface="+mn-lt"/>
              </a:rPr>
              <a:t>是指属于</a:t>
            </a:r>
            <a:r>
              <a:rPr lang="zh-CN" altLang="en-US" sz="1800" dirty="0">
                <a:solidFill>
                  <a:srgbClr val="FF0000"/>
                </a:solidFill>
                <a:latin typeface="+mn-lt"/>
                <a:ea typeface="+mn-ea"/>
                <a:cs typeface="+mn-ea"/>
                <a:sym typeface="+mn-lt"/>
              </a:rPr>
              <a:t>非独立个人劳务活动</a:t>
            </a:r>
            <a:r>
              <a:rPr lang="zh-CN" altLang="en-US" sz="1800" b="0" dirty="0">
                <a:latin typeface="+mn-lt"/>
                <a:ea typeface="+mn-ea"/>
                <a:cs typeface="+mn-ea"/>
                <a:sym typeface="+mn-lt"/>
              </a:rPr>
              <a:t>，即在机关、团体、学校、部队、企事业单位及其他组织中任职、受雇而得到的报酬；</a:t>
            </a:r>
            <a:endParaRPr lang="en-US" altLang="zh-CN" sz="1800" b="0" dirty="0">
              <a:latin typeface="+mn-lt"/>
              <a:ea typeface="+mn-ea"/>
              <a:cs typeface="+mn-ea"/>
              <a:sym typeface="+mn-lt"/>
            </a:endParaRPr>
          </a:p>
          <a:p>
            <a:r>
              <a:rPr lang="zh-CN" altLang="en-US" sz="2100" dirty="0">
                <a:latin typeface="+mn-lt"/>
                <a:ea typeface="+mn-ea"/>
                <a:cs typeface="+mn-ea"/>
                <a:sym typeface="+mn-lt"/>
              </a:rPr>
              <a:t>劳务报酬所得</a:t>
            </a:r>
            <a:r>
              <a:rPr lang="zh-CN" altLang="en-US" sz="1800" b="0" dirty="0">
                <a:latin typeface="+mn-lt"/>
                <a:ea typeface="+mn-ea"/>
                <a:cs typeface="+mn-ea"/>
                <a:sym typeface="+mn-lt"/>
              </a:rPr>
              <a:t>则是</a:t>
            </a:r>
            <a:r>
              <a:rPr lang="zh-CN" altLang="en-US" sz="1800" dirty="0">
                <a:solidFill>
                  <a:srgbClr val="FF0000"/>
                </a:solidFill>
                <a:latin typeface="+mn-lt"/>
                <a:ea typeface="+mn-ea"/>
                <a:cs typeface="+mn-ea"/>
                <a:sym typeface="+mn-lt"/>
              </a:rPr>
              <a:t>个人独立从事</a:t>
            </a:r>
            <a:r>
              <a:rPr lang="zh-CN" altLang="en-US" sz="1800" b="0" dirty="0">
                <a:latin typeface="+mn-lt"/>
                <a:ea typeface="+mn-ea"/>
                <a:cs typeface="+mn-ea"/>
                <a:sym typeface="+mn-lt"/>
              </a:rPr>
              <a:t>各种技艺、提供各项劳务取得的报酬。两者的主要区别在于，前者存在雇佣与被雇佣关系，后者则不存在这种关系。</a:t>
            </a:r>
            <a:endParaRPr lang="en-US" altLang="zh-CN" sz="1800" b="0" dirty="0">
              <a:latin typeface="+mn-lt"/>
              <a:ea typeface="+mn-ea"/>
              <a:cs typeface="+mn-ea"/>
              <a:sym typeface="+mn-lt"/>
            </a:endParaRPr>
          </a:p>
          <a:p>
            <a:r>
              <a:rPr lang="zh-CN" altLang="en-US" sz="1800" b="0" dirty="0">
                <a:latin typeface="+mn-lt"/>
                <a:ea typeface="+mn-ea"/>
                <a:cs typeface="+mn-ea"/>
                <a:sym typeface="+mn-lt"/>
              </a:rPr>
              <a:t>例如支付给培训老师的课酬，无论支付频率如何。</a:t>
            </a:r>
            <a:endParaRPr lang="zh-CN" altLang="en-US" sz="1800" b="0" dirty="0">
              <a:latin typeface="+mn-lt"/>
              <a:ea typeface="+mn-ea"/>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755576" y="267494"/>
          <a:ext cx="8208911" cy="4219433"/>
        </p:xfrm>
        <a:graphic>
          <a:graphicData uri="http://schemas.openxmlformats.org/drawingml/2006/table">
            <a:tbl>
              <a:tblPr firstRow="1" bandRow="1">
                <a:tableStyleId>{5C22544A-7EE6-4342-B048-85BDC9FD1C3A}</a:tableStyleId>
              </a:tblPr>
              <a:tblGrid>
                <a:gridCol w="1287664"/>
                <a:gridCol w="3272546"/>
                <a:gridCol w="3648701"/>
              </a:tblGrid>
              <a:tr h="427905">
                <a:tc>
                  <a:txBody>
                    <a:bodyPr/>
                    <a:lstStyle/>
                    <a:p>
                      <a:pPr algn="ctr"/>
                      <a:r>
                        <a:rPr lang="zh-CN" altLang="en-US" sz="1400" dirty="0">
                          <a:solidFill>
                            <a:schemeClr val="tx1"/>
                          </a:solidFill>
                          <a:latin typeface="+mn-lt"/>
                          <a:ea typeface="+mn-ea"/>
                          <a:cs typeface="+mn-ea"/>
                          <a:sym typeface="+mn-lt"/>
                        </a:rPr>
                        <a:t>项目</a:t>
                      </a:r>
                      <a:endParaRPr lang="zh-CN" altLang="en-US" sz="1400" dirty="0">
                        <a:solidFill>
                          <a:schemeClr val="tx1"/>
                        </a:solidFill>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zh-CN" altLang="en-US" sz="1400" dirty="0">
                          <a:solidFill>
                            <a:schemeClr val="tx1"/>
                          </a:solidFill>
                          <a:latin typeface="+mn-lt"/>
                          <a:ea typeface="+mn-ea"/>
                          <a:cs typeface="+mn-ea"/>
                          <a:sym typeface="+mn-lt"/>
                        </a:rPr>
                        <a:t>申报方式</a:t>
                      </a:r>
                      <a:endParaRPr lang="zh-CN" altLang="en-US" sz="1400" dirty="0">
                        <a:solidFill>
                          <a:schemeClr val="tx1"/>
                        </a:solidFill>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zh-CN" altLang="en-US" sz="1400" dirty="0">
                          <a:solidFill>
                            <a:schemeClr val="tx1"/>
                          </a:solidFill>
                          <a:latin typeface="+mn-lt"/>
                          <a:ea typeface="+mn-ea"/>
                          <a:cs typeface="+mn-ea"/>
                          <a:sym typeface="+mn-lt"/>
                        </a:rPr>
                        <a:t>申报时间</a:t>
                      </a:r>
                      <a:endParaRPr lang="zh-CN" altLang="en-US" sz="1400" dirty="0">
                        <a:solidFill>
                          <a:schemeClr val="tx1"/>
                        </a:solidFill>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9155">
                <a:tc rowSpan="3">
                  <a:txBody>
                    <a:bodyPr/>
                    <a:lstStyle/>
                    <a:p>
                      <a:pPr algn="ctr"/>
                      <a:r>
                        <a:rPr lang="zh-CN" altLang="en-US" sz="1400" dirty="0">
                          <a:latin typeface="+mn-lt"/>
                          <a:ea typeface="+mn-ea"/>
                          <a:cs typeface="+mn-ea"/>
                          <a:sym typeface="+mn-lt"/>
                        </a:rPr>
                        <a:t>综合收入</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200" dirty="0">
                          <a:latin typeface="+mn-lt"/>
                          <a:ea typeface="+mn-ea"/>
                          <a:cs typeface="+mn-ea"/>
                          <a:sym typeface="+mn-lt"/>
                        </a:rPr>
                        <a:t>居民取得综合所得按年计算个人所得税。有扣缴义务人的，由扣缴义务人按月或按次预扣缴税款。</a:t>
                      </a:r>
                      <a:endParaRPr lang="zh-CN" altLang="en-US" sz="12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400" dirty="0">
                          <a:latin typeface="+mn-lt"/>
                          <a:ea typeface="+mn-ea"/>
                          <a:cs typeface="+mn-ea"/>
                          <a:sym typeface="+mn-lt"/>
                        </a:rPr>
                        <a:t>预扣缴：次月</a:t>
                      </a:r>
                      <a:r>
                        <a:rPr lang="en-US" altLang="zh-CN" sz="1400" dirty="0">
                          <a:latin typeface="+mn-lt"/>
                          <a:ea typeface="+mn-ea"/>
                          <a:cs typeface="+mn-ea"/>
                          <a:sym typeface="+mn-lt"/>
                        </a:rPr>
                        <a:t>15</a:t>
                      </a:r>
                      <a:r>
                        <a:rPr lang="zh-CN" altLang="en-US" sz="1400" dirty="0">
                          <a:latin typeface="+mn-lt"/>
                          <a:ea typeface="+mn-ea"/>
                          <a:cs typeface="+mn-ea"/>
                          <a:sym typeface="+mn-lt"/>
                        </a:rPr>
                        <a:t>日内</a:t>
                      </a:r>
                      <a:endParaRPr lang="en-US" altLang="zh-CN" sz="1400" dirty="0">
                        <a:latin typeface="+mn-lt"/>
                        <a:ea typeface="+mn-ea"/>
                        <a:cs typeface="+mn-ea"/>
                        <a:sym typeface="+mn-lt"/>
                      </a:endParaRPr>
                    </a:p>
                    <a:p>
                      <a:r>
                        <a:rPr lang="zh-CN" altLang="en-US" sz="1400" dirty="0">
                          <a:latin typeface="+mn-lt"/>
                          <a:ea typeface="+mn-ea"/>
                          <a:cs typeface="+mn-ea"/>
                          <a:sym typeface="+mn-lt"/>
                        </a:rPr>
                        <a:t>汇算清缴：次年</a:t>
                      </a:r>
                      <a:r>
                        <a:rPr lang="en-US" altLang="zh-CN" sz="1400" dirty="0">
                          <a:latin typeface="+mn-lt"/>
                          <a:ea typeface="+mn-ea"/>
                          <a:cs typeface="+mn-ea"/>
                          <a:sym typeface="+mn-lt"/>
                        </a:rPr>
                        <a:t>3</a:t>
                      </a:r>
                      <a:r>
                        <a:rPr lang="zh-CN" altLang="en-US" sz="1400" dirty="0">
                          <a:latin typeface="+mn-lt"/>
                          <a:ea typeface="+mn-ea"/>
                          <a:cs typeface="+mn-ea"/>
                          <a:sym typeface="+mn-lt"/>
                        </a:rPr>
                        <a:t>月</a:t>
                      </a:r>
                      <a:r>
                        <a:rPr lang="en-US" altLang="zh-CN" sz="1400" dirty="0">
                          <a:latin typeface="+mn-lt"/>
                          <a:ea typeface="+mn-ea"/>
                          <a:cs typeface="+mn-ea"/>
                          <a:sym typeface="+mn-lt"/>
                        </a:rPr>
                        <a:t>1</a:t>
                      </a:r>
                      <a:r>
                        <a:rPr lang="zh-CN" altLang="en-US" sz="1400" dirty="0">
                          <a:latin typeface="+mn-lt"/>
                          <a:ea typeface="+mn-ea"/>
                          <a:cs typeface="+mn-ea"/>
                          <a:sym typeface="+mn-lt"/>
                        </a:rPr>
                        <a:t>日至</a:t>
                      </a:r>
                      <a:r>
                        <a:rPr lang="en-US" altLang="zh-CN" sz="1400" dirty="0">
                          <a:latin typeface="+mn-lt"/>
                          <a:ea typeface="+mn-ea"/>
                          <a:cs typeface="+mn-ea"/>
                          <a:sym typeface="+mn-lt"/>
                        </a:rPr>
                        <a:t>6</a:t>
                      </a:r>
                      <a:r>
                        <a:rPr lang="zh-CN" altLang="en-US" sz="1400" dirty="0">
                          <a:latin typeface="+mn-lt"/>
                          <a:ea typeface="+mn-ea"/>
                          <a:cs typeface="+mn-ea"/>
                          <a:sym typeface="+mn-lt"/>
                        </a:rPr>
                        <a:t>月</a:t>
                      </a:r>
                      <a:r>
                        <a:rPr lang="en-US" altLang="zh-CN" sz="1400" dirty="0">
                          <a:latin typeface="+mn-lt"/>
                          <a:ea typeface="+mn-ea"/>
                          <a:cs typeface="+mn-ea"/>
                          <a:sym typeface="+mn-lt"/>
                        </a:rPr>
                        <a:t>30</a:t>
                      </a:r>
                      <a:r>
                        <a:rPr lang="zh-CN" altLang="en-US" sz="1400" dirty="0">
                          <a:latin typeface="+mn-lt"/>
                          <a:ea typeface="+mn-ea"/>
                          <a:cs typeface="+mn-ea"/>
                          <a:sym typeface="+mn-lt"/>
                        </a:rPr>
                        <a:t>日</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155">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latin typeface="+mn-lt"/>
                          <a:ea typeface="+mn-ea"/>
                          <a:cs typeface="+mn-ea"/>
                          <a:sym typeface="+mn-lt"/>
                        </a:rPr>
                        <a:t>非居民个人取得综合所得，有扣缴义务人的，由扣缴义务人按月或按次预扣缴税款，不办理汇算清缴。</a:t>
                      </a:r>
                      <a:endParaRPr lang="zh-CN" altLang="en-US" sz="12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400" dirty="0">
                          <a:latin typeface="+mn-lt"/>
                          <a:ea typeface="+mn-ea"/>
                          <a:cs typeface="+mn-ea"/>
                          <a:sym typeface="+mn-lt"/>
                        </a:rPr>
                        <a:t>次月</a:t>
                      </a:r>
                      <a:r>
                        <a:rPr lang="en-US" altLang="zh-CN" sz="1400" dirty="0">
                          <a:latin typeface="+mn-lt"/>
                          <a:ea typeface="+mn-ea"/>
                          <a:cs typeface="+mn-ea"/>
                          <a:sym typeface="+mn-lt"/>
                        </a:rPr>
                        <a:t>15</a:t>
                      </a:r>
                      <a:r>
                        <a:rPr lang="zh-CN" altLang="en-US" sz="1400" dirty="0">
                          <a:latin typeface="+mn-lt"/>
                          <a:ea typeface="+mn-ea"/>
                          <a:cs typeface="+mn-ea"/>
                          <a:sym typeface="+mn-lt"/>
                        </a:rPr>
                        <a:t>日内</a:t>
                      </a:r>
                      <a:endParaRPr lang="en-US" altLang="zh-CN"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180">
                <a:tc vMerge="1">
                  <a:tcPr/>
                </a:tc>
                <a:tc>
                  <a:txBody>
                    <a:bodyPr/>
                    <a:lstStyle/>
                    <a:p>
                      <a:r>
                        <a:rPr lang="zh-CN" altLang="en-US" sz="1200" dirty="0">
                          <a:latin typeface="+mn-lt"/>
                          <a:ea typeface="+mn-ea"/>
                          <a:cs typeface="+mn-ea"/>
                          <a:sym typeface="+mn-lt"/>
                        </a:rPr>
                        <a:t>非居民在中国境内从两处取昨工资、薪金所得，需自行申报纳税。</a:t>
                      </a:r>
                      <a:endParaRPr lang="zh-CN" altLang="en-US" sz="12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次月</a:t>
                      </a:r>
                      <a:r>
                        <a:rPr lang="en-US" altLang="zh-CN" sz="1400" dirty="0">
                          <a:latin typeface="+mn-lt"/>
                          <a:ea typeface="+mn-ea"/>
                          <a:cs typeface="+mn-ea"/>
                          <a:sym typeface="+mn-lt"/>
                        </a:rPr>
                        <a:t>15</a:t>
                      </a:r>
                      <a:r>
                        <a:rPr lang="zh-CN" altLang="en-US" sz="1400" dirty="0">
                          <a:latin typeface="+mn-lt"/>
                          <a:ea typeface="+mn-ea"/>
                          <a:cs typeface="+mn-ea"/>
                          <a:sym typeface="+mn-lt"/>
                        </a:rPr>
                        <a:t>日内</a:t>
                      </a:r>
                      <a:endParaRPr lang="en-US" altLang="zh-CN" sz="1400" dirty="0">
                        <a:latin typeface="+mn-lt"/>
                        <a:ea typeface="+mn-ea"/>
                        <a:cs typeface="+mn-ea"/>
                        <a:sym typeface="+mn-lt"/>
                      </a:endParaRPr>
                    </a:p>
                    <a:p>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6904">
                <a:tc>
                  <a:txBody>
                    <a:bodyPr/>
                    <a:lstStyle/>
                    <a:p>
                      <a:pPr algn="ctr"/>
                      <a:r>
                        <a:rPr lang="zh-CN" altLang="en-US" sz="1400" dirty="0">
                          <a:latin typeface="+mn-lt"/>
                          <a:ea typeface="+mn-ea"/>
                          <a:cs typeface="+mn-ea"/>
                          <a:sym typeface="+mn-lt"/>
                        </a:rPr>
                        <a:t>应扣未扣收入</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200" dirty="0">
                          <a:latin typeface="+mn-lt"/>
                          <a:ea typeface="+mn-ea"/>
                          <a:cs typeface="+mn-ea"/>
                          <a:sym typeface="+mn-lt"/>
                        </a:rPr>
                        <a:t>纳税人取得应税所得，扣缴义务人未扣缴税款的，应自行申报缴税。</a:t>
                      </a:r>
                      <a:endParaRPr lang="zh-CN" altLang="en-US" sz="12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400" dirty="0">
                          <a:latin typeface="+mn-lt"/>
                          <a:ea typeface="+mn-ea"/>
                          <a:cs typeface="+mn-ea"/>
                          <a:sym typeface="+mn-lt"/>
                        </a:rPr>
                        <a:t>取得所得的次年</a:t>
                      </a:r>
                      <a:r>
                        <a:rPr lang="en-US" altLang="zh-CN" sz="1400" dirty="0">
                          <a:latin typeface="+mn-lt"/>
                          <a:ea typeface="+mn-ea"/>
                          <a:cs typeface="+mn-ea"/>
                          <a:sym typeface="+mn-lt"/>
                        </a:rPr>
                        <a:t>6</a:t>
                      </a:r>
                      <a:r>
                        <a:rPr lang="zh-CN" altLang="en-US" sz="1400" dirty="0">
                          <a:latin typeface="+mn-lt"/>
                          <a:ea typeface="+mn-ea"/>
                          <a:cs typeface="+mn-ea"/>
                          <a:sym typeface="+mn-lt"/>
                        </a:rPr>
                        <a:t>月</a:t>
                      </a:r>
                      <a:r>
                        <a:rPr lang="en-US" altLang="zh-CN" sz="1400" dirty="0">
                          <a:latin typeface="+mn-lt"/>
                          <a:ea typeface="+mn-ea"/>
                          <a:cs typeface="+mn-ea"/>
                          <a:sym typeface="+mn-lt"/>
                        </a:rPr>
                        <a:t>30</a:t>
                      </a:r>
                      <a:r>
                        <a:rPr lang="zh-CN" altLang="en-US" sz="1400" dirty="0">
                          <a:latin typeface="+mn-lt"/>
                          <a:ea typeface="+mn-ea"/>
                          <a:cs typeface="+mn-ea"/>
                          <a:sym typeface="+mn-lt"/>
                        </a:rPr>
                        <a:t>日前，缴纳税款；税务机关通知限期缴纳的，纳税人应当按照期限缴纳税款。</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7950">
                <a:tc>
                  <a:txBody>
                    <a:bodyPr/>
                    <a:lstStyle/>
                    <a:p>
                      <a:pPr algn="ctr"/>
                      <a:r>
                        <a:rPr lang="zh-CN" altLang="en-US" sz="1400" dirty="0">
                          <a:latin typeface="+mn-lt"/>
                          <a:ea typeface="+mn-ea"/>
                          <a:cs typeface="+mn-ea"/>
                          <a:sym typeface="+mn-lt"/>
                        </a:rPr>
                        <a:t>没有扣缴义务人收入</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200" dirty="0">
                          <a:latin typeface="+mn-lt"/>
                          <a:ea typeface="+mn-ea"/>
                          <a:cs typeface="+mn-ea"/>
                          <a:sym typeface="+mn-lt"/>
                        </a:rPr>
                        <a:t>纳税人取得应税所得没有扣缴义务人的，应自行申报纳税。</a:t>
                      </a:r>
                      <a:endParaRPr lang="zh-CN" altLang="en-US" sz="12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400" dirty="0">
                          <a:latin typeface="+mn-lt"/>
                          <a:ea typeface="+mn-ea"/>
                          <a:cs typeface="+mn-ea"/>
                          <a:sym typeface="+mn-lt"/>
                        </a:rPr>
                        <a:t>在取得所得的次月</a:t>
                      </a:r>
                      <a:r>
                        <a:rPr lang="en-US" altLang="zh-CN" sz="1400" dirty="0">
                          <a:latin typeface="+mn-lt"/>
                          <a:ea typeface="+mn-ea"/>
                          <a:cs typeface="+mn-ea"/>
                          <a:sym typeface="+mn-lt"/>
                        </a:rPr>
                        <a:t>15</a:t>
                      </a:r>
                      <a:r>
                        <a:rPr lang="zh-CN" altLang="en-US" sz="1400" dirty="0">
                          <a:latin typeface="+mn-lt"/>
                          <a:ea typeface="+mn-ea"/>
                          <a:cs typeface="+mn-ea"/>
                          <a:sym typeface="+mn-lt"/>
                        </a:rPr>
                        <a:t>日内，向税务机关报送纳税申报表，并缴纳税款。</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589">
                <a:tc>
                  <a:txBody>
                    <a:bodyPr/>
                    <a:lstStyle/>
                    <a:p>
                      <a:pPr algn="ctr"/>
                      <a:r>
                        <a:rPr lang="zh-CN" altLang="en-US" sz="1400" dirty="0">
                          <a:latin typeface="+mn-lt"/>
                          <a:ea typeface="+mn-ea"/>
                          <a:cs typeface="+mn-ea"/>
                          <a:sym typeface="+mn-lt"/>
                        </a:rPr>
                        <a:t>境外收入</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200" dirty="0">
                          <a:latin typeface="+mn-lt"/>
                          <a:ea typeface="+mn-ea"/>
                          <a:cs typeface="+mn-ea"/>
                          <a:sym typeface="+mn-lt"/>
                        </a:rPr>
                        <a:t>纳税人自行申报纳税</a:t>
                      </a:r>
                      <a:endParaRPr lang="zh-CN" altLang="en-US" sz="12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400" dirty="0">
                          <a:latin typeface="+mn-lt"/>
                          <a:ea typeface="+mn-ea"/>
                          <a:cs typeface="+mn-ea"/>
                          <a:sym typeface="+mn-lt"/>
                        </a:rPr>
                        <a:t>次年</a:t>
                      </a:r>
                      <a:r>
                        <a:rPr lang="en-US" altLang="zh-CN" sz="1400" dirty="0">
                          <a:latin typeface="+mn-lt"/>
                          <a:ea typeface="+mn-ea"/>
                          <a:cs typeface="+mn-ea"/>
                          <a:sym typeface="+mn-lt"/>
                        </a:rPr>
                        <a:t>3</a:t>
                      </a:r>
                      <a:r>
                        <a:rPr lang="zh-CN" altLang="en-US" sz="1400" dirty="0">
                          <a:latin typeface="+mn-lt"/>
                          <a:ea typeface="+mn-ea"/>
                          <a:cs typeface="+mn-ea"/>
                          <a:sym typeface="+mn-lt"/>
                        </a:rPr>
                        <a:t>月</a:t>
                      </a:r>
                      <a:r>
                        <a:rPr lang="en-US" altLang="zh-CN" sz="1400" dirty="0">
                          <a:latin typeface="+mn-lt"/>
                          <a:ea typeface="+mn-ea"/>
                          <a:cs typeface="+mn-ea"/>
                          <a:sym typeface="+mn-lt"/>
                        </a:rPr>
                        <a:t>1</a:t>
                      </a:r>
                      <a:r>
                        <a:rPr lang="zh-CN" altLang="en-US" sz="1400" dirty="0">
                          <a:latin typeface="+mn-lt"/>
                          <a:ea typeface="+mn-ea"/>
                          <a:cs typeface="+mn-ea"/>
                          <a:sym typeface="+mn-lt"/>
                        </a:rPr>
                        <a:t>日至</a:t>
                      </a:r>
                      <a:r>
                        <a:rPr lang="en-US" altLang="zh-CN" sz="1400" dirty="0">
                          <a:latin typeface="+mn-lt"/>
                          <a:ea typeface="+mn-ea"/>
                          <a:cs typeface="+mn-ea"/>
                          <a:sym typeface="+mn-lt"/>
                        </a:rPr>
                        <a:t>6</a:t>
                      </a:r>
                      <a:r>
                        <a:rPr lang="zh-CN" altLang="en-US" sz="1400" dirty="0">
                          <a:latin typeface="+mn-lt"/>
                          <a:ea typeface="+mn-ea"/>
                          <a:cs typeface="+mn-ea"/>
                          <a:sym typeface="+mn-lt"/>
                        </a:rPr>
                        <a:t>月</a:t>
                      </a:r>
                      <a:r>
                        <a:rPr lang="en-US" altLang="zh-CN" sz="1400" dirty="0">
                          <a:latin typeface="+mn-lt"/>
                          <a:ea typeface="+mn-ea"/>
                          <a:cs typeface="+mn-ea"/>
                          <a:sym typeface="+mn-lt"/>
                        </a:rPr>
                        <a:t>30</a:t>
                      </a:r>
                      <a:r>
                        <a:rPr lang="zh-CN" altLang="en-US" sz="1400" dirty="0">
                          <a:latin typeface="+mn-lt"/>
                          <a:ea typeface="+mn-ea"/>
                          <a:cs typeface="+mn-ea"/>
                          <a:sym typeface="+mn-lt"/>
                        </a:rPr>
                        <a:t>日</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589">
                <a:tc>
                  <a:txBody>
                    <a:bodyPr/>
                    <a:lstStyle/>
                    <a:p>
                      <a:pPr algn="ctr"/>
                      <a:r>
                        <a:rPr lang="zh-CN" altLang="en-US" sz="1400" dirty="0">
                          <a:latin typeface="+mn-lt"/>
                          <a:ea typeface="+mn-ea"/>
                          <a:cs typeface="+mn-ea"/>
                          <a:sym typeface="+mn-lt"/>
                        </a:rPr>
                        <a:t>移居境外</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200" dirty="0">
                          <a:latin typeface="+mn-lt"/>
                          <a:ea typeface="+mn-ea"/>
                          <a:cs typeface="+mn-ea"/>
                          <a:sym typeface="+mn-lt"/>
                        </a:rPr>
                        <a:t>自行办理税款清算</a:t>
                      </a:r>
                      <a:endParaRPr lang="zh-CN" altLang="en-US" sz="12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400" dirty="0">
                          <a:latin typeface="+mn-lt"/>
                          <a:ea typeface="+mn-ea"/>
                          <a:cs typeface="+mn-ea"/>
                          <a:sym typeface="+mn-lt"/>
                        </a:rPr>
                        <a:t>注销中国户籍前</a:t>
                      </a:r>
                      <a:endParaRPr lang="zh-CN" altLang="en-US" sz="1400" dirty="0">
                        <a:latin typeface="+mn-lt"/>
                        <a:ea typeface="+mn-ea"/>
                        <a:cs typeface="+mn-ea"/>
                        <a:sym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99592" y="141480"/>
            <a:ext cx="5982651" cy="360940"/>
          </a:xfrm>
        </p:spPr>
        <p:txBody>
          <a:bodyPr/>
          <a:lstStyle/>
          <a:p>
            <a:pPr>
              <a:lnSpc>
                <a:spcPct val="130000"/>
              </a:lnSpc>
            </a:pPr>
            <a:r>
              <a:rPr lang="zh-CN" altLang="en-US" b="0" dirty="0">
                <a:latin typeface="+mn-lt"/>
                <a:ea typeface="+mn-ea"/>
                <a:cs typeface="+mn-ea"/>
                <a:sym typeface="+mn-lt"/>
              </a:rPr>
              <a:t>表</a:t>
            </a:r>
            <a:r>
              <a:rPr lang="en-US" altLang="zh-CN" b="0" dirty="0">
                <a:latin typeface="+mn-lt"/>
                <a:ea typeface="+mn-ea"/>
                <a:cs typeface="+mn-ea"/>
                <a:sym typeface="+mn-lt"/>
              </a:rPr>
              <a:t>1</a:t>
            </a:r>
            <a:r>
              <a:rPr lang="zh-CN" altLang="en-US" b="0" dirty="0">
                <a:latin typeface="+mn-lt"/>
                <a:ea typeface="+mn-ea"/>
                <a:cs typeface="+mn-ea"/>
                <a:sym typeface="+mn-lt"/>
              </a:rPr>
              <a:t>：综合所得税率表</a:t>
            </a:r>
            <a:endParaRPr lang="zh-CN" altLang="en-US" b="0" dirty="0">
              <a:latin typeface="+mn-lt"/>
              <a:ea typeface="+mn-ea"/>
              <a:cs typeface="+mn-ea"/>
              <a:sym typeface="+mn-lt"/>
            </a:endParaRPr>
          </a:p>
        </p:txBody>
      </p:sp>
      <p:graphicFrame>
        <p:nvGraphicFramePr>
          <p:cNvPr id="11" name="表格 10"/>
          <p:cNvGraphicFramePr>
            <a:graphicFrameLocks noGrp="1"/>
          </p:cNvGraphicFramePr>
          <p:nvPr/>
        </p:nvGraphicFramePr>
        <p:xfrm>
          <a:off x="404669" y="1283061"/>
          <a:ext cx="8343795" cy="3160896"/>
        </p:xfrm>
        <a:graphic>
          <a:graphicData uri="http://schemas.openxmlformats.org/drawingml/2006/table">
            <a:tbl>
              <a:tblPr/>
              <a:tblGrid>
                <a:gridCol w="662213"/>
                <a:gridCol w="3398014"/>
                <a:gridCol w="2095635"/>
                <a:gridCol w="933806"/>
                <a:gridCol w="1254127"/>
              </a:tblGrid>
              <a:tr h="395112">
                <a:tc>
                  <a:txBody>
                    <a:bodyPr/>
                    <a:lstStyle/>
                    <a:p>
                      <a:pPr algn="ctr" fontAlgn="b">
                        <a:lnSpc>
                          <a:spcPct val="130000"/>
                        </a:lnSpc>
                        <a:spcBef>
                          <a:spcPts val="0"/>
                        </a:spcBef>
                        <a:spcAft>
                          <a:spcPts val="0"/>
                        </a:spcAft>
                      </a:pPr>
                      <a:r>
                        <a:rPr lang="zh-CN" altLang="en-US" sz="1400" b="1" i="0" u="none" strike="noStrike" dirty="0">
                          <a:solidFill>
                            <a:srgbClr val="000000"/>
                          </a:solidFill>
                          <a:effectLst/>
                          <a:latin typeface="+mn-lt"/>
                          <a:ea typeface="+mn-ea"/>
                          <a:cs typeface="+mn-ea"/>
                          <a:sym typeface="+mn-lt"/>
                        </a:rPr>
                        <a:t>级数</a:t>
                      </a:r>
                      <a:endParaRPr lang="zh-CN" altLang="en-US" sz="1400" b="1"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30000"/>
                        </a:lnSpc>
                        <a:spcBef>
                          <a:spcPts val="0"/>
                        </a:spcBef>
                        <a:spcAft>
                          <a:spcPts val="0"/>
                        </a:spcAft>
                      </a:pPr>
                      <a:r>
                        <a:rPr lang="zh-CN" altLang="en-US" sz="1400" b="1" i="0" u="none" strike="noStrike" dirty="0">
                          <a:solidFill>
                            <a:srgbClr val="000000"/>
                          </a:solidFill>
                          <a:effectLst/>
                          <a:latin typeface="+mn-lt"/>
                          <a:ea typeface="+mn-ea"/>
                          <a:cs typeface="+mn-ea"/>
                          <a:sym typeface="+mn-lt"/>
                        </a:rPr>
                        <a:t>月  应纳税所得额</a:t>
                      </a:r>
                      <a:r>
                        <a:rPr lang="en-US" altLang="zh-CN" sz="1400" b="1" i="0" u="none" strike="noStrike" dirty="0">
                          <a:solidFill>
                            <a:srgbClr val="000000"/>
                          </a:solidFill>
                          <a:effectLst/>
                          <a:latin typeface="+mn-lt"/>
                          <a:ea typeface="+mn-ea"/>
                          <a:cs typeface="+mn-ea"/>
                          <a:sym typeface="+mn-lt"/>
                        </a:rPr>
                        <a:t>(</a:t>
                      </a:r>
                      <a:r>
                        <a:rPr lang="zh-CN" altLang="en-US" sz="1400" b="1" i="0" u="none" strike="noStrike" dirty="0">
                          <a:solidFill>
                            <a:srgbClr val="000000"/>
                          </a:solidFill>
                          <a:effectLst/>
                          <a:latin typeface="+mn-lt"/>
                          <a:ea typeface="+mn-ea"/>
                          <a:cs typeface="+mn-ea"/>
                          <a:sym typeface="+mn-lt"/>
                        </a:rPr>
                        <a:t>元</a:t>
                      </a:r>
                      <a:r>
                        <a:rPr lang="en-US" altLang="zh-CN" sz="1400" b="1" i="0" u="none" strike="noStrike" dirty="0">
                          <a:solidFill>
                            <a:srgbClr val="000000"/>
                          </a:solidFill>
                          <a:effectLst/>
                          <a:latin typeface="+mn-lt"/>
                          <a:ea typeface="+mn-ea"/>
                          <a:cs typeface="+mn-ea"/>
                          <a:sym typeface="+mn-lt"/>
                        </a:rPr>
                        <a:t>)</a:t>
                      </a:r>
                      <a:endParaRPr lang="zh-CN" altLang="en-US" sz="1400" b="1"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30000"/>
                        </a:lnSpc>
                        <a:spcBef>
                          <a:spcPts val="0"/>
                        </a:spcBef>
                        <a:spcAft>
                          <a:spcPts val="0"/>
                        </a:spcAft>
                      </a:pPr>
                      <a:r>
                        <a:rPr lang="zh-CN" altLang="en-US" sz="1400" b="1" i="0" u="none" strike="noStrike" dirty="0">
                          <a:solidFill>
                            <a:srgbClr val="000000"/>
                          </a:solidFill>
                          <a:effectLst/>
                          <a:latin typeface="+mn-lt"/>
                          <a:ea typeface="+mn-ea"/>
                          <a:cs typeface="+mn-ea"/>
                          <a:sym typeface="+mn-lt"/>
                        </a:rPr>
                        <a:t>年  应纳税所得额</a:t>
                      </a:r>
                      <a:r>
                        <a:rPr lang="en-US" altLang="zh-CN" sz="1400" b="1" i="0" u="none" strike="noStrike" dirty="0">
                          <a:solidFill>
                            <a:srgbClr val="000000"/>
                          </a:solidFill>
                          <a:effectLst/>
                          <a:latin typeface="+mn-lt"/>
                          <a:ea typeface="+mn-ea"/>
                          <a:cs typeface="+mn-ea"/>
                          <a:sym typeface="+mn-lt"/>
                        </a:rPr>
                        <a:t>(</a:t>
                      </a:r>
                      <a:r>
                        <a:rPr lang="zh-CN" altLang="en-US" sz="1400" b="1" i="0" u="none" strike="noStrike" dirty="0">
                          <a:solidFill>
                            <a:srgbClr val="000000"/>
                          </a:solidFill>
                          <a:effectLst/>
                          <a:latin typeface="+mn-lt"/>
                          <a:ea typeface="+mn-ea"/>
                          <a:cs typeface="+mn-ea"/>
                          <a:sym typeface="+mn-lt"/>
                        </a:rPr>
                        <a:t>元</a:t>
                      </a:r>
                      <a:r>
                        <a:rPr lang="en-US" altLang="zh-CN" sz="1400" b="1" i="0" u="none" strike="noStrike" dirty="0">
                          <a:solidFill>
                            <a:srgbClr val="000000"/>
                          </a:solidFill>
                          <a:effectLst/>
                          <a:latin typeface="+mn-lt"/>
                          <a:ea typeface="+mn-ea"/>
                          <a:cs typeface="+mn-ea"/>
                          <a:sym typeface="+mn-lt"/>
                        </a:rPr>
                        <a:t>)</a:t>
                      </a:r>
                      <a:endParaRPr lang="en-US" altLang="zh-CN" sz="1400" b="1"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30000"/>
                        </a:lnSpc>
                        <a:spcBef>
                          <a:spcPts val="0"/>
                        </a:spcBef>
                        <a:spcAft>
                          <a:spcPts val="0"/>
                        </a:spcAft>
                      </a:pPr>
                      <a:r>
                        <a:rPr lang="zh-CN" altLang="en-US" sz="1400" b="1" i="0" u="none" strike="noStrike" dirty="0">
                          <a:solidFill>
                            <a:srgbClr val="000000"/>
                          </a:solidFill>
                          <a:effectLst/>
                          <a:latin typeface="+mn-lt"/>
                          <a:ea typeface="+mn-ea"/>
                          <a:cs typeface="+mn-ea"/>
                          <a:sym typeface="+mn-lt"/>
                        </a:rPr>
                        <a:t>税率</a:t>
                      </a:r>
                      <a:r>
                        <a:rPr lang="en-US" altLang="zh-CN" sz="1400" b="1" i="0" u="none" strike="noStrike" dirty="0">
                          <a:solidFill>
                            <a:srgbClr val="000000"/>
                          </a:solidFill>
                          <a:effectLst/>
                          <a:latin typeface="+mn-lt"/>
                          <a:ea typeface="+mn-ea"/>
                          <a:cs typeface="+mn-ea"/>
                          <a:sym typeface="+mn-lt"/>
                        </a:rPr>
                        <a:t>(%)</a:t>
                      </a:r>
                      <a:endParaRPr lang="en-US" altLang="zh-CN" sz="1400" b="1"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30000"/>
                        </a:lnSpc>
                        <a:spcBef>
                          <a:spcPts val="0"/>
                        </a:spcBef>
                        <a:spcAft>
                          <a:spcPts val="0"/>
                        </a:spcAft>
                      </a:pPr>
                      <a:r>
                        <a:rPr lang="zh-CN" altLang="en-US" sz="1400" b="1" i="0" u="none" strike="noStrike" dirty="0">
                          <a:solidFill>
                            <a:srgbClr val="000000"/>
                          </a:solidFill>
                          <a:effectLst/>
                          <a:latin typeface="+mn-lt"/>
                          <a:ea typeface="+mn-ea"/>
                          <a:cs typeface="+mn-ea"/>
                          <a:sym typeface="+mn-lt"/>
                        </a:rPr>
                        <a:t>速算扣除数</a:t>
                      </a:r>
                      <a:endParaRPr lang="zh-CN" altLang="en-US" sz="1400" b="1"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5112">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1</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30000"/>
                        </a:lnSpc>
                        <a:spcBef>
                          <a:spcPts val="0"/>
                        </a:spcBef>
                        <a:spcAft>
                          <a:spcPts val="0"/>
                        </a:spcAft>
                      </a:pPr>
                      <a:r>
                        <a:rPr lang="zh-CN" altLang="en-US" sz="1400" b="0" i="0" u="none" strike="noStrike" dirty="0">
                          <a:solidFill>
                            <a:srgbClr val="000000"/>
                          </a:solidFill>
                          <a:effectLst/>
                          <a:latin typeface="+mn-lt"/>
                          <a:ea typeface="+mn-ea"/>
                          <a:cs typeface="+mn-ea"/>
                          <a:sym typeface="+mn-lt"/>
                        </a:rPr>
                        <a:t> 不超过</a:t>
                      </a:r>
                      <a:r>
                        <a:rPr lang="en-US" altLang="zh-CN" sz="1400" b="0" i="0" u="none" strike="noStrike" dirty="0">
                          <a:solidFill>
                            <a:srgbClr val="000000"/>
                          </a:solidFill>
                          <a:effectLst/>
                          <a:latin typeface="+mn-lt"/>
                          <a:ea typeface="+mn-ea"/>
                          <a:cs typeface="+mn-ea"/>
                          <a:sym typeface="+mn-lt"/>
                        </a:rPr>
                        <a:t>3,000</a:t>
                      </a:r>
                      <a:r>
                        <a:rPr lang="zh-CN" altLang="en-US" sz="1400" b="0" i="0" u="none" strike="noStrike" dirty="0">
                          <a:solidFill>
                            <a:srgbClr val="000000"/>
                          </a:solidFill>
                          <a:effectLst/>
                          <a:latin typeface="+mn-lt"/>
                          <a:ea typeface="+mn-ea"/>
                          <a:cs typeface="+mn-ea"/>
                          <a:sym typeface="+mn-lt"/>
                        </a:rPr>
                        <a:t>元的</a:t>
                      </a:r>
                      <a:endParaRPr lang="zh-CN" altLang="en-US"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 36,000</a:t>
                      </a:r>
                      <a:r>
                        <a:rPr lang="zh-CN" altLang="en-US" sz="1400" b="0" i="0" u="none" strike="noStrike" dirty="0">
                          <a:solidFill>
                            <a:srgbClr val="000000"/>
                          </a:solidFill>
                          <a:effectLst/>
                          <a:latin typeface="+mn-lt"/>
                          <a:ea typeface="+mn-ea"/>
                          <a:cs typeface="+mn-ea"/>
                          <a:sym typeface="+mn-lt"/>
                        </a:rPr>
                        <a:t>元</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3</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112">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2</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lnSpc>
                          <a:spcPct val="130000"/>
                        </a:lnSpc>
                        <a:spcBef>
                          <a:spcPts val="0"/>
                        </a:spcBef>
                        <a:spcAft>
                          <a:spcPts val="0"/>
                        </a:spcAft>
                      </a:pPr>
                      <a:r>
                        <a:rPr lang="zh-CN" altLang="en-US" sz="1400" b="0" i="0" u="none" strike="noStrike" dirty="0">
                          <a:solidFill>
                            <a:srgbClr val="000000"/>
                          </a:solidFill>
                          <a:effectLst/>
                          <a:latin typeface="+mn-lt"/>
                          <a:ea typeface="+mn-ea"/>
                          <a:cs typeface="+mn-ea"/>
                          <a:sym typeface="+mn-lt"/>
                        </a:rPr>
                        <a:t> 超过</a:t>
                      </a:r>
                      <a:r>
                        <a:rPr lang="en-US" altLang="zh-CN" sz="1400" b="0" i="0" u="none" strike="noStrike" dirty="0">
                          <a:solidFill>
                            <a:srgbClr val="000000"/>
                          </a:solidFill>
                          <a:effectLst/>
                          <a:latin typeface="+mn-lt"/>
                          <a:ea typeface="+mn-ea"/>
                          <a:cs typeface="+mn-ea"/>
                          <a:sym typeface="+mn-lt"/>
                        </a:rPr>
                        <a:t>3,000</a:t>
                      </a:r>
                      <a:r>
                        <a:rPr lang="zh-CN" altLang="en-US" sz="1400" b="0" i="0" u="none" strike="noStrike" dirty="0">
                          <a:solidFill>
                            <a:srgbClr val="000000"/>
                          </a:solidFill>
                          <a:effectLst/>
                          <a:latin typeface="+mn-lt"/>
                          <a:ea typeface="+mn-ea"/>
                          <a:cs typeface="+mn-ea"/>
                          <a:sym typeface="+mn-lt"/>
                        </a:rPr>
                        <a:t>元至</a:t>
                      </a:r>
                      <a:r>
                        <a:rPr lang="en-US" altLang="zh-CN" sz="1400" b="0" i="0" u="none" strike="noStrike" dirty="0">
                          <a:solidFill>
                            <a:srgbClr val="000000"/>
                          </a:solidFill>
                          <a:effectLst/>
                          <a:latin typeface="+mn-lt"/>
                          <a:ea typeface="+mn-ea"/>
                          <a:cs typeface="+mn-ea"/>
                          <a:sym typeface="+mn-lt"/>
                        </a:rPr>
                        <a:t>12,000</a:t>
                      </a:r>
                      <a:r>
                        <a:rPr lang="zh-CN" altLang="en-US" sz="1400" b="0" i="0" u="none" strike="noStrike" dirty="0">
                          <a:solidFill>
                            <a:srgbClr val="000000"/>
                          </a:solidFill>
                          <a:effectLst/>
                          <a:latin typeface="+mn-lt"/>
                          <a:ea typeface="+mn-ea"/>
                          <a:cs typeface="+mn-ea"/>
                          <a:sym typeface="+mn-lt"/>
                        </a:rPr>
                        <a:t>元的部分</a:t>
                      </a:r>
                      <a:endParaRPr lang="zh-CN" altLang="en-US"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&gt; 36,000~144,000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10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2,520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395112">
                <a:tc>
                  <a:txBody>
                    <a:bodyPr/>
                    <a:lstStyle/>
                    <a:p>
                      <a:pPr algn="ctr" fontAlgn="b">
                        <a:lnSpc>
                          <a:spcPct val="130000"/>
                        </a:lnSpc>
                        <a:spcBef>
                          <a:spcPts val="0"/>
                        </a:spcBef>
                        <a:spcAft>
                          <a:spcPts val="0"/>
                        </a:spcAft>
                      </a:pPr>
                      <a:r>
                        <a:rPr lang="en-US" altLang="zh-CN" sz="1400" b="0" i="0" u="none" strike="noStrike">
                          <a:solidFill>
                            <a:srgbClr val="000000"/>
                          </a:solidFill>
                          <a:effectLst/>
                          <a:latin typeface="+mn-lt"/>
                          <a:ea typeface="+mn-ea"/>
                          <a:cs typeface="+mn-ea"/>
                          <a:sym typeface="+mn-lt"/>
                        </a:rPr>
                        <a:t>3</a:t>
                      </a:r>
                      <a:endParaRPr lang="en-US" altLang="zh-CN" sz="1400" b="0" i="0" u="none" strike="noStrike">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30000"/>
                        </a:lnSpc>
                        <a:spcBef>
                          <a:spcPts val="0"/>
                        </a:spcBef>
                        <a:spcAft>
                          <a:spcPts val="0"/>
                        </a:spcAft>
                      </a:pPr>
                      <a:r>
                        <a:rPr lang="zh-CN" altLang="en-US" sz="1400" b="0" i="0" u="none" strike="noStrike" dirty="0">
                          <a:solidFill>
                            <a:srgbClr val="000000"/>
                          </a:solidFill>
                          <a:effectLst/>
                          <a:latin typeface="+mn-lt"/>
                          <a:ea typeface="+mn-ea"/>
                          <a:cs typeface="+mn-ea"/>
                          <a:sym typeface="+mn-lt"/>
                        </a:rPr>
                        <a:t> 超过</a:t>
                      </a:r>
                      <a:r>
                        <a:rPr lang="en-US" altLang="zh-CN" sz="1400" b="0" i="0" u="none" strike="noStrike" dirty="0">
                          <a:solidFill>
                            <a:srgbClr val="000000"/>
                          </a:solidFill>
                          <a:effectLst/>
                          <a:latin typeface="+mn-lt"/>
                          <a:ea typeface="+mn-ea"/>
                          <a:cs typeface="+mn-ea"/>
                          <a:sym typeface="+mn-lt"/>
                        </a:rPr>
                        <a:t>12,000</a:t>
                      </a:r>
                      <a:r>
                        <a:rPr lang="zh-CN" altLang="en-US" sz="1400" b="0" i="0" u="none" strike="noStrike" dirty="0">
                          <a:solidFill>
                            <a:srgbClr val="000000"/>
                          </a:solidFill>
                          <a:effectLst/>
                          <a:latin typeface="+mn-lt"/>
                          <a:ea typeface="+mn-ea"/>
                          <a:cs typeface="+mn-ea"/>
                          <a:sym typeface="+mn-lt"/>
                        </a:rPr>
                        <a:t>元至</a:t>
                      </a:r>
                      <a:r>
                        <a:rPr lang="en-US" altLang="zh-CN" sz="1400" b="0" i="0" u="none" strike="noStrike" dirty="0">
                          <a:solidFill>
                            <a:srgbClr val="000000"/>
                          </a:solidFill>
                          <a:effectLst/>
                          <a:latin typeface="+mn-lt"/>
                          <a:ea typeface="+mn-ea"/>
                          <a:cs typeface="+mn-ea"/>
                          <a:sym typeface="+mn-lt"/>
                        </a:rPr>
                        <a:t>25,000</a:t>
                      </a:r>
                      <a:r>
                        <a:rPr lang="zh-CN" altLang="en-US" sz="1400" b="0" i="0" u="none" strike="noStrike" dirty="0">
                          <a:solidFill>
                            <a:srgbClr val="000000"/>
                          </a:solidFill>
                          <a:effectLst/>
                          <a:latin typeface="+mn-lt"/>
                          <a:ea typeface="+mn-ea"/>
                          <a:cs typeface="+mn-ea"/>
                          <a:sym typeface="+mn-lt"/>
                        </a:rPr>
                        <a:t>元的部分</a:t>
                      </a:r>
                      <a:endParaRPr lang="zh-CN" altLang="en-US"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&gt; 144,000~300,000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20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16,920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112">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4</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lnSpc>
                          <a:spcPct val="130000"/>
                        </a:lnSpc>
                        <a:spcBef>
                          <a:spcPts val="0"/>
                        </a:spcBef>
                        <a:spcAft>
                          <a:spcPts val="0"/>
                        </a:spcAft>
                      </a:pPr>
                      <a:r>
                        <a:rPr lang="zh-CN" altLang="en-US" sz="1400" b="0" i="0" u="none" strike="noStrike" dirty="0">
                          <a:solidFill>
                            <a:srgbClr val="000000"/>
                          </a:solidFill>
                          <a:effectLst/>
                          <a:latin typeface="+mn-lt"/>
                          <a:ea typeface="+mn-ea"/>
                          <a:cs typeface="+mn-ea"/>
                          <a:sym typeface="+mn-lt"/>
                        </a:rPr>
                        <a:t> 超过</a:t>
                      </a:r>
                      <a:r>
                        <a:rPr lang="en-US" altLang="zh-CN" sz="1400" b="0" i="0" u="none" strike="noStrike" dirty="0">
                          <a:solidFill>
                            <a:srgbClr val="000000"/>
                          </a:solidFill>
                          <a:effectLst/>
                          <a:latin typeface="+mn-lt"/>
                          <a:ea typeface="+mn-ea"/>
                          <a:cs typeface="+mn-ea"/>
                          <a:sym typeface="+mn-lt"/>
                        </a:rPr>
                        <a:t>25,000</a:t>
                      </a:r>
                      <a:r>
                        <a:rPr lang="zh-CN" altLang="en-US" sz="1400" b="0" i="0" u="none" strike="noStrike" dirty="0">
                          <a:solidFill>
                            <a:srgbClr val="000000"/>
                          </a:solidFill>
                          <a:effectLst/>
                          <a:latin typeface="+mn-lt"/>
                          <a:ea typeface="+mn-ea"/>
                          <a:cs typeface="+mn-ea"/>
                          <a:sym typeface="+mn-lt"/>
                        </a:rPr>
                        <a:t>元至</a:t>
                      </a:r>
                      <a:r>
                        <a:rPr lang="en-US" altLang="zh-CN" sz="1400" b="0" i="0" u="none" strike="noStrike" dirty="0">
                          <a:solidFill>
                            <a:srgbClr val="000000"/>
                          </a:solidFill>
                          <a:effectLst/>
                          <a:latin typeface="+mn-lt"/>
                          <a:ea typeface="+mn-ea"/>
                          <a:cs typeface="+mn-ea"/>
                          <a:sym typeface="+mn-lt"/>
                        </a:rPr>
                        <a:t>35,000</a:t>
                      </a:r>
                      <a:r>
                        <a:rPr lang="zh-CN" altLang="en-US" sz="1400" b="0" i="0" u="none" strike="noStrike" dirty="0">
                          <a:solidFill>
                            <a:srgbClr val="000000"/>
                          </a:solidFill>
                          <a:effectLst/>
                          <a:latin typeface="+mn-lt"/>
                          <a:ea typeface="+mn-ea"/>
                          <a:cs typeface="+mn-ea"/>
                          <a:sym typeface="+mn-lt"/>
                        </a:rPr>
                        <a:t>元的部分</a:t>
                      </a:r>
                      <a:endParaRPr lang="zh-CN" altLang="en-US"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&gt; 300,000~420,000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25</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31,920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395112">
                <a:tc>
                  <a:txBody>
                    <a:bodyPr/>
                    <a:lstStyle/>
                    <a:p>
                      <a:pPr algn="ctr" fontAlgn="b">
                        <a:lnSpc>
                          <a:spcPct val="130000"/>
                        </a:lnSpc>
                        <a:spcBef>
                          <a:spcPts val="0"/>
                        </a:spcBef>
                        <a:spcAft>
                          <a:spcPts val="0"/>
                        </a:spcAft>
                      </a:pPr>
                      <a:r>
                        <a:rPr lang="en-US" altLang="zh-CN" sz="1400" b="0" i="0" u="none" strike="noStrike">
                          <a:solidFill>
                            <a:srgbClr val="000000"/>
                          </a:solidFill>
                          <a:effectLst/>
                          <a:latin typeface="+mn-lt"/>
                          <a:ea typeface="+mn-ea"/>
                          <a:cs typeface="+mn-ea"/>
                          <a:sym typeface="+mn-lt"/>
                        </a:rPr>
                        <a:t>5</a:t>
                      </a:r>
                      <a:endParaRPr lang="en-US" altLang="zh-CN" sz="1400" b="0" i="0" u="none" strike="noStrike">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30000"/>
                        </a:lnSpc>
                        <a:spcBef>
                          <a:spcPts val="0"/>
                        </a:spcBef>
                        <a:spcAft>
                          <a:spcPts val="0"/>
                        </a:spcAft>
                      </a:pPr>
                      <a:r>
                        <a:rPr lang="zh-CN" altLang="en-US" sz="1400" b="0" i="0" u="none" strike="noStrike" dirty="0">
                          <a:solidFill>
                            <a:srgbClr val="000000"/>
                          </a:solidFill>
                          <a:effectLst/>
                          <a:latin typeface="+mn-lt"/>
                          <a:ea typeface="+mn-ea"/>
                          <a:cs typeface="+mn-ea"/>
                          <a:sym typeface="+mn-lt"/>
                        </a:rPr>
                        <a:t> 超过</a:t>
                      </a:r>
                      <a:r>
                        <a:rPr lang="en-US" altLang="zh-CN" sz="1400" b="0" i="0" u="none" strike="noStrike" dirty="0">
                          <a:solidFill>
                            <a:srgbClr val="000000"/>
                          </a:solidFill>
                          <a:effectLst/>
                          <a:latin typeface="+mn-lt"/>
                          <a:ea typeface="+mn-ea"/>
                          <a:cs typeface="+mn-ea"/>
                          <a:sym typeface="+mn-lt"/>
                        </a:rPr>
                        <a:t>35,000</a:t>
                      </a:r>
                      <a:r>
                        <a:rPr lang="zh-CN" altLang="en-US" sz="1400" b="0" i="0" u="none" strike="noStrike" dirty="0">
                          <a:solidFill>
                            <a:srgbClr val="000000"/>
                          </a:solidFill>
                          <a:effectLst/>
                          <a:latin typeface="+mn-lt"/>
                          <a:ea typeface="+mn-ea"/>
                          <a:cs typeface="+mn-ea"/>
                          <a:sym typeface="+mn-lt"/>
                        </a:rPr>
                        <a:t>元至</a:t>
                      </a:r>
                      <a:r>
                        <a:rPr lang="en-US" altLang="zh-CN" sz="1400" b="0" i="0" u="none" strike="noStrike" dirty="0">
                          <a:solidFill>
                            <a:srgbClr val="000000"/>
                          </a:solidFill>
                          <a:effectLst/>
                          <a:latin typeface="+mn-lt"/>
                          <a:ea typeface="+mn-ea"/>
                          <a:cs typeface="+mn-ea"/>
                          <a:sym typeface="+mn-lt"/>
                        </a:rPr>
                        <a:t>55,000</a:t>
                      </a:r>
                      <a:r>
                        <a:rPr lang="zh-CN" altLang="en-US" sz="1400" b="0" i="0" u="none" strike="noStrike" dirty="0">
                          <a:solidFill>
                            <a:srgbClr val="000000"/>
                          </a:solidFill>
                          <a:effectLst/>
                          <a:latin typeface="+mn-lt"/>
                          <a:ea typeface="+mn-ea"/>
                          <a:cs typeface="+mn-ea"/>
                          <a:sym typeface="+mn-lt"/>
                        </a:rPr>
                        <a:t>元的部分</a:t>
                      </a:r>
                      <a:endParaRPr lang="zh-CN" altLang="en-US"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&gt; 420,000~660,000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30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52,920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112">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6</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lnSpc>
                          <a:spcPct val="130000"/>
                        </a:lnSpc>
                        <a:spcBef>
                          <a:spcPts val="0"/>
                        </a:spcBef>
                        <a:spcAft>
                          <a:spcPts val="0"/>
                        </a:spcAft>
                      </a:pPr>
                      <a:r>
                        <a:rPr lang="zh-CN" altLang="en-US" sz="1400" b="0" i="0" u="none" strike="noStrike" dirty="0">
                          <a:solidFill>
                            <a:srgbClr val="000000"/>
                          </a:solidFill>
                          <a:effectLst/>
                          <a:latin typeface="+mn-lt"/>
                          <a:ea typeface="+mn-ea"/>
                          <a:cs typeface="+mn-ea"/>
                          <a:sym typeface="+mn-lt"/>
                        </a:rPr>
                        <a:t> 超过</a:t>
                      </a:r>
                      <a:r>
                        <a:rPr lang="en-US" altLang="zh-CN" sz="1400" b="0" i="0" u="none" strike="noStrike" dirty="0">
                          <a:solidFill>
                            <a:srgbClr val="000000"/>
                          </a:solidFill>
                          <a:effectLst/>
                          <a:latin typeface="+mn-lt"/>
                          <a:ea typeface="+mn-ea"/>
                          <a:cs typeface="+mn-ea"/>
                          <a:sym typeface="+mn-lt"/>
                        </a:rPr>
                        <a:t>55,000</a:t>
                      </a:r>
                      <a:r>
                        <a:rPr lang="zh-CN" altLang="en-US" sz="1400" b="0" i="0" u="none" strike="noStrike" dirty="0">
                          <a:solidFill>
                            <a:srgbClr val="000000"/>
                          </a:solidFill>
                          <a:effectLst/>
                          <a:latin typeface="+mn-lt"/>
                          <a:ea typeface="+mn-ea"/>
                          <a:cs typeface="+mn-ea"/>
                          <a:sym typeface="+mn-lt"/>
                        </a:rPr>
                        <a:t>元至</a:t>
                      </a:r>
                      <a:r>
                        <a:rPr lang="en-US" altLang="zh-CN" sz="1400" b="0" i="0" u="none" strike="noStrike" dirty="0">
                          <a:solidFill>
                            <a:srgbClr val="000000"/>
                          </a:solidFill>
                          <a:effectLst/>
                          <a:latin typeface="+mn-lt"/>
                          <a:ea typeface="+mn-ea"/>
                          <a:cs typeface="+mn-ea"/>
                          <a:sym typeface="+mn-lt"/>
                        </a:rPr>
                        <a:t>80,000</a:t>
                      </a:r>
                      <a:r>
                        <a:rPr lang="zh-CN" altLang="en-US" sz="1400" b="0" i="0" u="none" strike="noStrike" dirty="0">
                          <a:solidFill>
                            <a:srgbClr val="000000"/>
                          </a:solidFill>
                          <a:effectLst/>
                          <a:latin typeface="+mn-lt"/>
                          <a:ea typeface="+mn-ea"/>
                          <a:cs typeface="+mn-ea"/>
                          <a:sym typeface="+mn-lt"/>
                        </a:rPr>
                        <a:t>元的部分</a:t>
                      </a:r>
                      <a:endParaRPr lang="zh-CN" altLang="en-US"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&gt; 660,000~960,000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35</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85,920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395112">
                <a:tc>
                  <a:txBody>
                    <a:bodyPr/>
                    <a:lstStyle/>
                    <a:p>
                      <a:pPr algn="ctr" fontAlgn="b">
                        <a:lnSpc>
                          <a:spcPct val="130000"/>
                        </a:lnSpc>
                        <a:spcBef>
                          <a:spcPts val="0"/>
                        </a:spcBef>
                        <a:spcAft>
                          <a:spcPts val="0"/>
                        </a:spcAft>
                      </a:pPr>
                      <a:r>
                        <a:rPr lang="en-US" altLang="zh-CN" sz="1400" b="0" i="0" u="none" strike="noStrike">
                          <a:solidFill>
                            <a:srgbClr val="000000"/>
                          </a:solidFill>
                          <a:effectLst/>
                          <a:latin typeface="+mn-lt"/>
                          <a:ea typeface="+mn-ea"/>
                          <a:cs typeface="+mn-ea"/>
                          <a:sym typeface="+mn-lt"/>
                        </a:rPr>
                        <a:t>7</a:t>
                      </a:r>
                      <a:endParaRPr lang="en-US" altLang="zh-CN" sz="1400" b="0" i="0" u="none" strike="noStrike">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30000"/>
                        </a:lnSpc>
                        <a:spcBef>
                          <a:spcPts val="0"/>
                        </a:spcBef>
                        <a:spcAft>
                          <a:spcPts val="0"/>
                        </a:spcAft>
                      </a:pPr>
                      <a:r>
                        <a:rPr lang="zh-CN" altLang="en-US" sz="1400" b="0" i="0" u="none" strike="noStrike" dirty="0">
                          <a:solidFill>
                            <a:srgbClr val="000000"/>
                          </a:solidFill>
                          <a:effectLst/>
                          <a:latin typeface="+mn-lt"/>
                          <a:ea typeface="+mn-ea"/>
                          <a:cs typeface="+mn-ea"/>
                          <a:sym typeface="+mn-lt"/>
                        </a:rPr>
                        <a:t> 超过</a:t>
                      </a:r>
                      <a:r>
                        <a:rPr lang="en-US" altLang="zh-CN" sz="1400" b="0" i="0" u="none" strike="noStrike" dirty="0">
                          <a:solidFill>
                            <a:srgbClr val="000000"/>
                          </a:solidFill>
                          <a:effectLst/>
                          <a:latin typeface="+mn-lt"/>
                          <a:ea typeface="+mn-ea"/>
                          <a:cs typeface="+mn-ea"/>
                          <a:sym typeface="+mn-lt"/>
                        </a:rPr>
                        <a:t>80,000</a:t>
                      </a:r>
                      <a:r>
                        <a:rPr lang="zh-CN" altLang="en-US" sz="1400" b="0" i="0" u="none" strike="noStrike" dirty="0">
                          <a:solidFill>
                            <a:srgbClr val="000000"/>
                          </a:solidFill>
                          <a:effectLst/>
                          <a:latin typeface="+mn-lt"/>
                          <a:ea typeface="+mn-ea"/>
                          <a:cs typeface="+mn-ea"/>
                          <a:sym typeface="+mn-lt"/>
                        </a:rPr>
                        <a:t>元的部分</a:t>
                      </a:r>
                      <a:endParaRPr lang="zh-CN" altLang="en-US"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&gt;960,000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45</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30000"/>
                        </a:lnSpc>
                        <a:spcBef>
                          <a:spcPts val="0"/>
                        </a:spcBef>
                        <a:spcAft>
                          <a:spcPts val="0"/>
                        </a:spcAft>
                      </a:pPr>
                      <a:r>
                        <a:rPr lang="en-US" altLang="zh-CN" sz="1400" b="0" i="0" u="none" strike="noStrike" dirty="0">
                          <a:solidFill>
                            <a:srgbClr val="000000"/>
                          </a:solidFill>
                          <a:effectLst/>
                          <a:latin typeface="+mn-lt"/>
                          <a:ea typeface="+mn-ea"/>
                          <a:cs typeface="+mn-ea"/>
                          <a:sym typeface="+mn-lt"/>
                        </a:rPr>
                        <a:t>181,920</a:t>
                      </a:r>
                      <a:endParaRPr lang="en-US" altLang="zh-CN" sz="1400" b="0" i="0" u="none" strike="noStrike" dirty="0">
                        <a:solidFill>
                          <a:srgbClr val="000000"/>
                        </a:solidFill>
                        <a:effectLst/>
                        <a:latin typeface="+mn-lt"/>
                        <a:ea typeface="+mn-ea"/>
                        <a:cs typeface="+mn-ea"/>
                        <a:sym typeface="+mn-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899592" y="475968"/>
            <a:ext cx="7695724" cy="784830"/>
          </a:xfrm>
          <a:prstGeom prst="rect">
            <a:avLst/>
          </a:prstGeom>
        </p:spPr>
        <p:txBody>
          <a:bodyPr wrap="square">
            <a:spAutoFit/>
          </a:bodyPr>
          <a:lstStyle/>
          <a:p>
            <a:pPr>
              <a:lnSpc>
                <a:spcPct val="150000"/>
              </a:lnSpc>
            </a:pPr>
            <a:r>
              <a:rPr lang="zh-CN" altLang="en-US" sz="1500" dirty="0">
                <a:cs typeface="+mn-ea"/>
                <a:sym typeface="+mn-lt"/>
              </a:rPr>
              <a:t>非居民个人取得工资、薪金所得，</a:t>
            </a:r>
            <a:r>
              <a:rPr lang="zh-CN" altLang="en-US" sz="1500" b="1" dirty="0">
                <a:solidFill>
                  <a:srgbClr val="FF0000"/>
                </a:solidFill>
                <a:cs typeface="+mn-ea"/>
                <a:sym typeface="+mn-lt"/>
              </a:rPr>
              <a:t>劳务报酬所得，稿酬所得和特许权使用费所得</a:t>
            </a:r>
            <a:r>
              <a:rPr lang="zh-CN" altLang="en-US" sz="1500" dirty="0">
                <a:cs typeface="+mn-ea"/>
                <a:sym typeface="+mn-lt"/>
              </a:rPr>
              <a:t>，依照本表按月换算后计算应纳税额。</a:t>
            </a:r>
            <a:endParaRPr lang="zh-CN" altLang="en-US" sz="1500" dirty="0">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居民个人劳务报酬所得预扣预缴适用</a:t>
            </a:r>
            <a:endParaRPr lang="zh-CN" altLang="en-US" dirty="0">
              <a:latin typeface="+mn-lt"/>
              <a:ea typeface="+mn-ea"/>
              <a:cs typeface="+mn-ea"/>
              <a:sym typeface="+mn-lt"/>
            </a:endParaRPr>
          </a:p>
        </p:txBody>
      </p:sp>
      <p:graphicFrame>
        <p:nvGraphicFramePr>
          <p:cNvPr id="3" name="表格 2"/>
          <p:cNvGraphicFramePr>
            <a:graphicFrameLocks noGrp="1"/>
          </p:cNvGraphicFramePr>
          <p:nvPr/>
        </p:nvGraphicFramePr>
        <p:xfrm>
          <a:off x="575557" y="1113588"/>
          <a:ext cx="7992888" cy="3132348"/>
        </p:xfrm>
        <a:graphic>
          <a:graphicData uri="http://schemas.openxmlformats.org/drawingml/2006/table">
            <a:tbl>
              <a:tblPr>
                <a:tableStyleId>{5C22544A-7EE6-4342-B048-85BDC9FD1C3A}</a:tableStyleId>
              </a:tblPr>
              <a:tblGrid>
                <a:gridCol w="807181"/>
                <a:gridCol w="4146221"/>
                <a:gridCol w="1291490"/>
                <a:gridCol w="1747996"/>
              </a:tblGrid>
              <a:tr h="783087">
                <a:tc>
                  <a:txBody>
                    <a:bodyPr/>
                    <a:lstStyle/>
                    <a:p>
                      <a:pPr algn="ctr">
                        <a:spcAft>
                          <a:spcPts val="0"/>
                        </a:spcAft>
                      </a:pPr>
                      <a:r>
                        <a:rPr lang="zh-CN" sz="1500" kern="0" dirty="0">
                          <a:effectLst/>
                          <a:latin typeface="+mn-lt"/>
                          <a:ea typeface="+mn-ea"/>
                          <a:cs typeface="+mn-ea"/>
                          <a:sym typeface="+mn-lt"/>
                        </a:rPr>
                        <a:t>级数</a:t>
                      </a:r>
                      <a:endParaRPr lang="zh-CN" sz="12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500" kern="0" dirty="0">
                          <a:effectLst/>
                          <a:latin typeface="+mn-lt"/>
                          <a:ea typeface="+mn-ea"/>
                          <a:cs typeface="+mn-ea"/>
                          <a:sym typeface="+mn-lt"/>
                        </a:rPr>
                        <a:t>预扣预缴应纳税所得额</a:t>
                      </a:r>
                      <a:endParaRPr lang="zh-CN" sz="12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500" kern="0" dirty="0">
                          <a:effectLst/>
                          <a:latin typeface="+mn-lt"/>
                          <a:ea typeface="+mn-ea"/>
                          <a:cs typeface="+mn-ea"/>
                          <a:sym typeface="+mn-lt"/>
                        </a:rPr>
                        <a:t>预扣率（</a:t>
                      </a:r>
                      <a:r>
                        <a:rPr lang="en-US" sz="1500" kern="0" dirty="0">
                          <a:effectLst/>
                          <a:latin typeface="+mn-lt"/>
                          <a:ea typeface="+mn-ea"/>
                          <a:cs typeface="+mn-ea"/>
                          <a:sym typeface="+mn-lt"/>
                        </a:rPr>
                        <a:t>%</a:t>
                      </a:r>
                      <a:r>
                        <a:rPr lang="zh-CN" sz="1500" kern="0" dirty="0">
                          <a:effectLst/>
                          <a:latin typeface="+mn-lt"/>
                          <a:ea typeface="+mn-ea"/>
                          <a:cs typeface="+mn-ea"/>
                          <a:sym typeface="+mn-lt"/>
                        </a:rPr>
                        <a:t>）</a:t>
                      </a:r>
                      <a:endParaRPr lang="zh-CN" sz="12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zh-CN" sz="1500" kern="0" dirty="0">
                          <a:effectLst/>
                          <a:latin typeface="+mn-lt"/>
                          <a:ea typeface="+mn-ea"/>
                          <a:cs typeface="+mn-ea"/>
                          <a:sym typeface="+mn-lt"/>
                        </a:rPr>
                        <a:t>速算扣除数</a:t>
                      </a:r>
                      <a:endParaRPr lang="zh-CN" sz="12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83087">
                <a:tc>
                  <a:txBody>
                    <a:bodyPr/>
                    <a:lstStyle/>
                    <a:p>
                      <a:pPr algn="ctr">
                        <a:lnSpc>
                          <a:spcPts val="1200"/>
                        </a:lnSpc>
                        <a:spcAft>
                          <a:spcPts val="0"/>
                        </a:spcAft>
                      </a:pPr>
                      <a:r>
                        <a:rPr lang="en-US" sz="1400" kern="0" dirty="0">
                          <a:effectLst/>
                          <a:latin typeface="+mn-lt"/>
                          <a:ea typeface="+mn-ea"/>
                          <a:cs typeface="+mn-ea"/>
                          <a:sym typeface="+mn-lt"/>
                        </a:rPr>
                        <a:t>1</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zh-CN" sz="1400" kern="0" dirty="0">
                          <a:effectLst/>
                          <a:latin typeface="+mn-lt"/>
                          <a:ea typeface="+mn-ea"/>
                          <a:cs typeface="+mn-ea"/>
                          <a:sym typeface="+mn-lt"/>
                        </a:rPr>
                        <a:t>不超过</a:t>
                      </a:r>
                      <a:r>
                        <a:rPr lang="en-US" sz="1400" kern="0" dirty="0">
                          <a:effectLst/>
                          <a:latin typeface="+mn-lt"/>
                          <a:ea typeface="+mn-ea"/>
                          <a:cs typeface="+mn-ea"/>
                          <a:sym typeface="+mn-lt"/>
                        </a:rPr>
                        <a:t>20,000</a:t>
                      </a:r>
                      <a:r>
                        <a:rPr lang="zh-CN" sz="1400" kern="0" dirty="0">
                          <a:effectLst/>
                          <a:latin typeface="+mn-lt"/>
                          <a:ea typeface="+mn-ea"/>
                          <a:cs typeface="+mn-ea"/>
                          <a:sym typeface="+mn-lt"/>
                        </a:rPr>
                        <a:t>元</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400" kern="100" dirty="0">
                          <a:effectLst/>
                          <a:latin typeface="+mn-lt"/>
                          <a:ea typeface="+mn-ea"/>
                          <a:cs typeface="+mn-ea"/>
                          <a:sym typeface="+mn-lt"/>
                        </a:rPr>
                        <a:t>20</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400" kern="100">
                          <a:effectLst/>
                          <a:latin typeface="+mn-lt"/>
                          <a:ea typeface="+mn-ea"/>
                          <a:cs typeface="+mn-ea"/>
                          <a:sym typeface="+mn-lt"/>
                        </a:rPr>
                        <a:t>0</a:t>
                      </a:r>
                      <a:endParaRPr lang="zh-CN" sz="1400" kern="10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3087">
                <a:tc>
                  <a:txBody>
                    <a:bodyPr/>
                    <a:lstStyle/>
                    <a:p>
                      <a:pPr algn="ctr">
                        <a:lnSpc>
                          <a:spcPts val="1200"/>
                        </a:lnSpc>
                        <a:spcAft>
                          <a:spcPts val="0"/>
                        </a:spcAft>
                      </a:pPr>
                      <a:r>
                        <a:rPr lang="en-US" sz="1400" kern="0">
                          <a:effectLst/>
                          <a:latin typeface="+mn-lt"/>
                          <a:ea typeface="+mn-ea"/>
                          <a:cs typeface="+mn-ea"/>
                          <a:sym typeface="+mn-lt"/>
                        </a:rPr>
                        <a:t>2</a:t>
                      </a:r>
                      <a:endParaRPr lang="zh-CN" sz="1400" kern="10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zh-CN" sz="1400" kern="0" dirty="0">
                          <a:effectLst/>
                          <a:latin typeface="+mn-lt"/>
                          <a:ea typeface="+mn-ea"/>
                          <a:cs typeface="+mn-ea"/>
                          <a:sym typeface="+mn-lt"/>
                        </a:rPr>
                        <a:t>超过</a:t>
                      </a:r>
                      <a:r>
                        <a:rPr lang="en-US" sz="1400" kern="0" dirty="0">
                          <a:effectLst/>
                          <a:latin typeface="+mn-lt"/>
                          <a:ea typeface="+mn-ea"/>
                          <a:cs typeface="+mn-ea"/>
                          <a:sym typeface="+mn-lt"/>
                        </a:rPr>
                        <a:t>20,000</a:t>
                      </a:r>
                      <a:r>
                        <a:rPr lang="zh-CN" sz="1400" kern="0" dirty="0">
                          <a:effectLst/>
                          <a:latin typeface="+mn-lt"/>
                          <a:ea typeface="+mn-ea"/>
                          <a:cs typeface="+mn-ea"/>
                          <a:sym typeface="+mn-lt"/>
                        </a:rPr>
                        <a:t>元至</a:t>
                      </a:r>
                      <a:r>
                        <a:rPr lang="en-US" sz="1400" kern="0" dirty="0">
                          <a:effectLst/>
                          <a:latin typeface="+mn-lt"/>
                          <a:ea typeface="+mn-ea"/>
                          <a:cs typeface="+mn-ea"/>
                          <a:sym typeface="+mn-lt"/>
                        </a:rPr>
                        <a:t>50,000</a:t>
                      </a:r>
                      <a:r>
                        <a:rPr lang="zh-CN" sz="1400" kern="0" dirty="0">
                          <a:effectLst/>
                          <a:latin typeface="+mn-lt"/>
                          <a:ea typeface="+mn-ea"/>
                          <a:cs typeface="+mn-ea"/>
                          <a:sym typeface="+mn-lt"/>
                        </a:rPr>
                        <a:t>元的部分</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400" kern="100" dirty="0">
                          <a:effectLst/>
                          <a:latin typeface="+mn-lt"/>
                          <a:ea typeface="+mn-ea"/>
                          <a:cs typeface="+mn-ea"/>
                          <a:sym typeface="+mn-lt"/>
                        </a:rPr>
                        <a:t>30</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400" kern="100" dirty="0">
                          <a:effectLst/>
                          <a:latin typeface="+mn-lt"/>
                          <a:ea typeface="+mn-ea"/>
                          <a:cs typeface="+mn-ea"/>
                          <a:sym typeface="+mn-lt"/>
                        </a:rPr>
                        <a:t>2,000</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3087">
                <a:tc>
                  <a:txBody>
                    <a:bodyPr/>
                    <a:lstStyle/>
                    <a:p>
                      <a:pPr algn="ctr">
                        <a:lnSpc>
                          <a:spcPts val="1200"/>
                        </a:lnSpc>
                        <a:spcAft>
                          <a:spcPts val="0"/>
                        </a:spcAft>
                      </a:pPr>
                      <a:r>
                        <a:rPr lang="en-US" sz="1400" kern="0">
                          <a:effectLst/>
                          <a:latin typeface="+mn-lt"/>
                          <a:ea typeface="+mn-ea"/>
                          <a:cs typeface="+mn-ea"/>
                          <a:sym typeface="+mn-lt"/>
                        </a:rPr>
                        <a:t>3</a:t>
                      </a:r>
                      <a:endParaRPr lang="zh-CN" sz="1400" kern="10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zh-CN" sz="1400" kern="0" dirty="0">
                          <a:effectLst/>
                          <a:latin typeface="+mn-lt"/>
                          <a:ea typeface="+mn-ea"/>
                          <a:cs typeface="+mn-ea"/>
                          <a:sym typeface="+mn-lt"/>
                        </a:rPr>
                        <a:t>超过</a:t>
                      </a:r>
                      <a:r>
                        <a:rPr lang="en-US" sz="1400" kern="0" dirty="0">
                          <a:effectLst/>
                          <a:latin typeface="+mn-lt"/>
                          <a:ea typeface="+mn-ea"/>
                          <a:cs typeface="+mn-ea"/>
                          <a:sym typeface="+mn-lt"/>
                        </a:rPr>
                        <a:t>50,000</a:t>
                      </a:r>
                      <a:r>
                        <a:rPr lang="zh-CN" sz="1400" kern="0" dirty="0">
                          <a:effectLst/>
                          <a:latin typeface="+mn-lt"/>
                          <a:ea typeface="+mn-ea"/>
                          <a:cs typeface="+mn-ea"/>
                          <a:sym typeface="+mn-lt"/>
                        </a:rPr>
                        <a:t>元的部分</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400" kern="100" dirty="0">
                          <a:effectLst/>
                          <a:latin typeface="+mn-lt"/>
                          <a:ea typeface="+mn-ea"/>
                          <a:cs typeface="+mn-ea"/>
                          <a:sym typeface="+mn-lt"/>
                        </a:rPr>
                        <a:t>40</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spcAft>
                          <a:spcPts val="0"/>
                        </a:spcAft>
                      </a:pPr>
                      <a:r>
                        <a:rPr lang="en-US" sz="1400" kern="100" dirty="0">
                          <a:effectLst/>
                          <a:latin typeface="+mn-lt"/>
                          <a:ea typeface="+mn-ea"/>
                          <a:cs typeface="+mn-ea"/>
                          <a:sym typeface="+mn-lt"/>
                        </a:rPr>
                        <a:t>7,000</a:t>
                      </a:r>
                      <a:endParaRPr lang="zh-CN" sz="1400" kern="100" dirty="0">
                        <a:effectLst/>
                        <a:latin typeface="+mn-lt"/>
                        <a:ea typeface="+mn-ea"/>
                        <a:cs typeface="+mn-ea"/>
                        <a:sym typeface="+mn-lt"/>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nSpc>
                <a:spcPct val="130000"/>
              </a:lnSpc>
            </a:pPr>
            <a:r>
              <a:rPr lang="zh-CN" altLang="en-US" b="0" dirty="0">
                <a:latin typeface="+mn-lt"/>
                <a:ea typeface="+mn-ea"/>
                <a:cs typeface="+mn-ea"/>
                <a:sym typeface="+mn-lt"/>
              </a:rPr>
              <a:t>提高扣除标准，扩大扣除范围</a:t>
            </a:r>
            <a:endParaRPr lang="zh-CN" altLang="en-US" b="0" dirty="0">
              <a:latin typeface="+mn-lt"/>
              <a:ea typeface="+mn-ea"/>
              <a:cs typeface="+mn-ea"/>
              <a:sym typeface="+mn-lt"/>
            </a:endParaRPr>
          </a:p>
        </p:txBody>
      </p:sp>
      <p:sp>
        <p:nvSpPr>
          <p:cNvPr id="2" name="矩形 1"/>
          <p:cNvSpPr/>
          <p:nvPr/>
        </p:nvSpPr>
        <p:spPr>
          <a:xfrm>
            <a:off x="1087393" y="857432"/>
            <a:ext cx="6333477" cy="362792"/>
          </a:xfrm>
          <a:prstGeom prst="rect">
            <a:avLst/>
          </a:prstGeom>
        </p:spPr>
        <p:txBody>
          <a:bodyPr wrap="square">
            <a:spAutoFit/>
          </a:bodyPr>
          <a:lstStyle/>
          <a:p>
            <a:pPr>
              <a:lnSpc>
                <a:spcPct val="130000"/>
              </a:lnSpc>
            </a:pPr>
            <a:r>
              <a:rPr lang="zh-CN" altLang="en-US" sz="1500" dirty="0">
                <a:cs typeface="+mn-ea"/>
                <a:sym typeface="+mn-lt"/>
              </a:rPr>
              <a:t>计算综合所得时，扣除分为四类：</a:t>
            </a:r>
            <a:endParaRPr lang="en-US" altLang="zh-CN" sz="1500" dirty="0">
              <a:cs typeface="+mn-ea"/>
              <a:sym typeface="+mn-lt"/>
            </a:endParaRPr>
          </a:p>
        </p:txBody>
      </p:sp>
      <p:sp>
        <p:nvSpPr>
          <p:cNvPr id="4" name="圆角矩形 3"/>
          <p:cNvSpPr/>
          <p:nvPr/>
        </p:nvSpPr>
        <p:spPr>
          <a:xfrm>
            <a:off x="1639656" y="1379597"/>
            <a:ext cx="1328936" cy="1304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cs typeface="+mn-ea"/>
                <a:sym typeface="+mn-lt"/>
              </a:rPr>
              <a:t>基本费用</a:t>
            </a:r>
            <a:endParaRPr lang="zh-CN" altLang="en-US" sz="2000" b="1" dirty="0">
              <a:solidFill>
                <a:schemeClr val="tx1"/>
              </a:solidFill>
              <a:cs typeface="+mn-ea"/>
              <a:sym typeface="+mn-lt"/>
            </a:endParaRPr>
          </a:p>
        </p:txBody>
      </p:sp>
      <p:sp>
        <p:nvSpPr>
          <p:cNvPr id="5" name="圆角矩形 4"/>
          <p:cNvSpPr/>
          <p:nvPr/>
        </p:nvSpPr>
        <p:spPr>
          <a:xfrm>
            <a:off x="3570287" y="1371209"/>
            <a:ext cx="1347219" cy="1304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cs typeface="+mn-ea"/>
                <a:sym typeface="+mn-lt"/>
              </a:rPr>
              <a:t>专项扣除</a:t>
            </a:r>
            <a:endParaRPr lang="zh-CN" altLang="en-US" sz="2000" b="1" dirty="0">
              <a:solidFill>
                <a:schemeClr val="tx1"/>
              </a:solidFill>
              <a:cs typeface="+mn-ea"/>
              <a:sym typeface="+mn-lt"/>
            </a:endParaRPr>
          </a:p>
        </p:txBody>
      </p:sp>
      <p:sp>
        <p:nvSpPr>
          <p:cNvPr id="6" name="圆角矩形 5"/>
          <p:cNvSpPr/>
          <p:nvPr/>
        </p:nvSpPr>
        <p:spPr>
          <a:xfrm>
            <a:off x="5519201" y="1361035"/>
            <a:ext cx="1095608" cy="1304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cs typeface="+mn-ea"/>
                <a:sym typeface="+mn-lt"/>
              </a:rPr>
              <a:t>专项附加扣除</a:t>
            </a:r>
            <a:endParaRPr lang="zh-CN" altLang="en-US" sz="2000" b="1" dirty="0">
              <a:solidFill>
                <a:schemeClr val="tx1"/>
              </a:solidFill>
              <a:cs typeface="+mn-ea"/>
              <a:sym typeface="+mn-lt"/>
            </a:endParaRPr>
          </a:p>
        </p:txBody>
      </p:sp>
      <p:sp>
        <p:nvSpPr>
          <p:cNvPr id="7" name="圆角矩形 6"/>
          <p:cNvSpPr/>
          <p:nvPr/>
        </p:nvSpPr>
        <p:spPr>
          <a:xfrm>
            <a:off x="7267097" y="1391138"/>
            <a:ext cx="1391464" cy="13046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cs typeface="+mn-ea"/>
                <a:sym typeface="+mn-lt"/>
              </a:rPr>
              <a:t>其他扣除</a:t>
            </a:r>
            <a:endParaRPr lang="en-US" altLang="zh-CN" sz="2000" b="1" dirty="0">
              <a:solidFill>
                <a:schemeClr val="tx1"/>
              </a:solidFill>
              <a:cs typeface="+mn-ea"/>
              <a:sym typeface="+mn-lt"/>
            </a:endParaRPr>
          </a:p>
        </p:txBody>
      </p:sp>
      <p:sp>
        <p:nvSpPr>
          <p:cNvPr id="8" name="文本框 7"/>
          <p:cNvSpPr txBox="1"/>
          <p:nvPr/>
        </p:nvSpPr>
        <p:spPr>
          <a:xfrm>
            <a:off x="3063523" y="1685695"/>
            <a:ext cx="487634" cy="715581"/>
          </a:xfrm>
          <a:prstGeom prst="rect">
            <a:avLst/>
          </a:prstGeom>
          <a:solidFill>
            <a:schemeClr val="bg1"/>
          </a:solidFill>
          <a:ln>
            <a:solidFill>
              <a:schemeClr val="bg1"/>
            </a:solidFill>
          </a:ln>
        </p:spPr>
        <p:txBody>
          <a:bodyPr wrap="none" rtlCol="0">
            <a:spAutoFit/>
          </a:bodyPr>
          <a:lstStyle/>
          <a:p>
            <a:r>
              <a:rPr lang="en-US" altLang="zh-CN" sz="4050" b="1" dirty="0">
                <a:solidFill>
                  <a:srgbClr val="FF0000"/>
                </a:solidFill>
                <a:cs typeface="+mn-ea"/>
                <a:sym typeface="+mn-lt"/>
              </a:rPr>
              <a:t>+</a:t>
            </a:r>
            <a:endParaRPr lang="zh-CN" altLang="en-US" sz="4050" b="1" dirty="0">
              <a:solidFill>
                <a:srgbClr val="FF0000"/>
              </a:solidFill>
              <a:cs typeface="+mn-ea"/>
              <a:sym typeface="+mn-lt"/>
            </a:endParaRPr>
          </a:p>
        </p:txBody>
      </p:sp>
      <p:sp>
        <p:nvSpPr>
          <p:cNvPr id="9" name="文本框 8"/>
          <p:cNvSpPr txBox="1"/>
          <p:nvPr/>
        </p:nvSpPr>
        <p:spPr>
          <a:xfrm>
            <a:off x="5000345" y="1685695"/>
            <a:ext cx="487634" cy="715581"/>
          </a:xfrm>
          <a:prstGeom prst="rect">
            <a:avLst/>
          </a:prstGeom>
          <a:solidFill>
            <a:schemeClr val="bg1"/>
          </a:solidFill>
          <a:ln>
            <a:solidFill>
              <a:schemeClr val="bg1"/>
            </a:solidFill>
          </a:ln>
        </p:spPr>
        <p:txBody>
          <a:bodyPr wrap="none" rtlCol="0">
            <a:spAutoFit/>
          </a:bodyPr>
          <a:lstStyle/>
          <a:p>
            <a:r>
              <a:rPr lang="en-US" altLang="zh-CN" sz="4050" b="1" dirty="0">
                <a:solidFill>
                  <a:srgbClr val="FF0000"/>
                </a:solidFill>
                <a:cs typeface="+mn-ea"/>
                <a:sym typeface="+mn-lt"/>
              </a:rPr>
              <a:t>+</a:t>
            </a:r>
            <a:endParaRPr lang="zh-CN" altLang="en-US" sz="4050" b="1" dirty="0">
              <a:solidFill>
                <a:srgbClr val="FF0000"/>
              </a:solidFill>
              <a:cs typeface="+mn-ea"/>
              <a:sym typeface="+mn-lt"/>
            </a:endParaRPr>
          </a:p>
        </p:txBody>
      </p:sp>
      <p:sp>
        <p:nvSpPr>
          <p:cNvPr id="10" name="文本框 9"/>
          <p:cNvSpPr txBox="1"/>
          <p:nvPr/>
        </p:nvSpPr>
        <p:spPr>
          <a:xfrm>
            <a:off x="6728870" y="1690874"/>
            <a:ext cx="487634" cy="715581"/>
          </a:xfrm>
          <a:prstGeom prst="rect">
            <a:avLst/>
          </a:prstGeom>
          <a:solidFill>
            <a:schemeClr val="bg1"/>
          </a:solidFill>
          <a:ln>
            <a:solidFill>
              <a:schemeClr val="bg1"/>
            </a:solidFill>
          </a:ln>
        </p:spPr>
        <p:txBody>
          <a:bodyPr wrap="none" rtlCol="0">
            <a:spAutoFit/>
          </a:bodyPr>
          <a:lstStyle/>
          <a:p>
            <a:r>
              <a:rPr lang="en-US" altLang="zh-CN" sz="4050" b="1" dirty="0">
                <a:solidFill>
                  <a:srgbClr val="FF0000"/>
                </a:solidFill>
                <a:cs typeface="+mn-ea"/>
                <a:sym typeface="+mn-lt"/>
              </a:rPr>
              <a:t>+</a:t>
            </a:r>
            <a:endParaRPr lang="zh-CN" altLang="en-US" sz="4050" b="1" dirty="0">
              <a:solidFill>
                <a:srgbClr val="FF0000"/>
              </a:solidFill>
              <a:cs typeface="+mn-ea"/>
              <a:sym typeface="+mn-lt"/>
            </a:endParaRPr>
          </a:p>
        </p:txBody>
      </p:sp>
      <p:sp>
        <p:nvSpPr>
          <p:cNvPr id="11" name="矩形 10"/>
          <p:cNvSpPr/>
          <p:nvPr/>
        </p:nvSpPr>
        <p:spPr>
          <a:xfrm>
            <a:off x="1619672" y="2871195"/>
            <a:ext cx="1368903" cy="715581"/>
          </a:xfrm>
          <a:prstGeom prst="rect">
            <a:avLst/>
          </a:prstGeom>
          <a:solidFill>
            <a:schemeClr val="bg1"/>
          </a:solidFill>
          <a:ln>
            <a:solidFill>
              <a:schemeClr val="tx1"/>
            </a:solidFill>
          </a:ln>
        </p:spPr>
        <p:txBody>
          <a:bodyPr wrap="square">
            <a:spAutoFit/>
          </a:bodyPr>
          <a:lstStyle/>
          <a:p>
            <a:pPr>
              <a:lnSpc>
                <a:spcPct val="150000"/>
              </a:lnSpc>
            </a:pPr>
            <a:r>
              <a:rPr lang="zh-CN" altLang="en-US" sz="1350" dirty="0">
                <a:cs typeface="+mn-ea"/>
                <a:sym typeface="+mn-lt"/>
              </a:rPr>
              <a:t>标准</a:t>
            </a:r>
            <a:r>
              <a:rPr lang="en-US" altLang="zh-CN" sz="1350" dirty="0">
                <a:cs typeface="+mn-ea"/>
                <a:sym typeface="+mn-lt"/>
              </a:rPr>
              <a:t>5000</a:t>
            </a:r>
            <a:r>
              <a:rPr lang="zh-CN" altLang="en-US" sz="1350" dirty="0">
                <a:cs typeface="+mn-ea"/>
                <a:sym typeface="+mn-lt"/>
              </a:rPr>
              <a:t>元</a:t>
            </a:r>
            <a:r>
              <a:rPr lang="en-US" altLang="zh-CN" sz="1350" dirty="0">
                <a:cs typeface="+mn-ea"/>
                <a:sym typeface="+mn-lt"/>
              </a:rPr>
              <a:t>/</a:t>
            </a:r>
            <a:r>
              <a:rPr lang="zh-CN" altLang="en-US" sz="1350" dirty="0">
                <a:cs typeface="+mn-ea"/>
                <a:sym typeface="+mn-lt"/>
              </a:rPr>
              <a:t>月</a:t>
            </a:r>
            <a:endParaRPr lang="en-US" altLang="zh-CN" sz="1350" dirty="0">
              <a:cs typeface="+mn-ea"/>
              <a:sym typeface="+mn-lt"/>
            </a:endParaRPr>
          </a:p>
          <a:p>
            <a:pPr>
              <a:lnSpc>
                <a:spcPct val="150000"/>
              </a:lnSpc>
            </a:pPr>
            <a:r>
              <a:rPr lang="zh-CN" altLang="en-US" sz="1350" dirty="0">
                <a:cs typeface="+mn-ea"/>
                <a:sym typeface="+mn-lt"/>
              </a:rPr>
              <a:t>每年</a:t>
            </a:r>
            <a:r>
              <a:rPr lang="en-US" altLang="zh-CN" sz="1350" dirty="0">
                <a:cs typeface="+mn-ea"/>
                <a:sym typeface="+mn-lt"/>
              </a:rPr>
              <a:t>6</a:t>
            </a:r>
            <a:r>
              <a:rPr lang="zh-CN" altLang="en-US" sz="1350" dirty="0">
                <a:cs typeface="+mn-ea"/>
                <a:sym typeface="+mn-lt"/>
              </a:rPr>
              <a:t>万元</a:t>
            </a:r>
            <a:endParaRPr lang="zh-CN" altLang="en-US" sz="1350" dirty="0">
              <a:cs typeface="+mn-ea"/>
              <a:sym typeface="+mn-lt"/>
            </a:endParaRPr>
          </a:p>
        </p:txBody>
      </p:sp>
      <p:sp>
        <p:nvSpPr>
          <p:cNvPr id="12" name="矩形 11"/>
          <p:cNvSpPr/>
          <p:nvPr/>
        </p:nvSpPr>
        <p:spPr>
          <a:xfrm>
            <a:off x="3556802" y="2866747"/>
            <a:ext cx="1351828" cy="1338828"/>
          </a:xfrm>
          <a:prstGeom prst="rect">
            <a:avLst/>
          </a:prstGeom>
          <a:solidFill>
            <a:schemeClr val="bg1"/>
          </a:solidFill>
          <a:ln>
            <a:solidFill>
              <a:schemeClr val="tx1"/>
            </a:solidFill>
          </a:ln>
        </p:spPr>
        <p:txBody>
          <a:bodyPr wrap="square">
            <a:spAutoFit/>
          </a:bodyPr>
          <a:lstStyle/>
          <a:p>
            <a:pPr>
              <a:lnSpc>
                <a:spcPct val="150000"/>
              </a:lnSpc>
            </a:pPr>
            <a:r>
              <a:rPr lang="zh-CN" altLang="en-US" sz="1350" dirty="0">
                <a:cs typeface="+mn-ea"/>
                <a:sym typeface="+mn-lt"/>
              </a:rPr>
              <a:t>基本养老保险</a:t>
            </a:r>
            <a:endParaRPr lang="en-US" altLang="zh-CN" sz="1350" dirty="0">
              <a:cs typeface="+mn-ea"/>
              <a:sym typeface="+mn-lt"/>
            </a:endParaRPr>
          </a:p>
          <a:p>
            <a:pPr>
              <a:lnSpc>
                <a:spcPct val="150000"/>
              </a:lnSpc>
            </a:pPr>
            <a:r>
              <a:rPr lang="zh-CN" altLang="en-US" sz="1350" dirty="0">
                <a:cs typeface="+mn-ea"/>
                <a:sym typeface="+mn-lt"/>
              </a:rPr>
              <a:t>基本医疗保险</a:t>
            </a:r>
            <a:endParaRPr lang="en-US" altLang="zh-CN" sz="1350" dirty="0">
              <a:cs typeface="+mn-ea"/>
              <a:sym typeface="+mn-lt"/>
            </a:endParaRPr>
          </a:p>
          <a:p>
            <a:pPr>
              <a:lnSpc>
                <a:spcPct val="150000"/>
              </a:lnSpc>
            </a:pPr>
            <a:r>
              <a:rPr lang="zh-CN" altLang="en-US" sz="1350" dirty="0">
                <a:cs typeface="+mn-ea"/>
                <a:sym typeface="+mn-lt"/>
              </a:rPr>
              <a:t>失业保险</a:t>
            </a:r>
            <a:endParaRPr lang="en-US" altLang="zh-CN" sz="1350" dirty="0">
              <a:cs typeface="+mn-ea"/>
              <a:sym typeface="+mn-lt"/>
            </a:endParaRPr>
          </a:p>
          <a:p>
            <a:pPr>
              <a:lnSpc>
                <a:spcPct val="150000"/>
              </a:lnSpc>
            </a:pPr>
            <a:r>
              <a:rPr lang="zh-CN" altLang="en-US" sz="1350" dirty="0">
                <a:cs typeface="+mn-ea"/>
                <a:sym typeface="+mn-lt"/>
              </a:rPr>
              <a:t>住房公积金</a:t>
            </a:r>
            <a:endParaRPr lang="zh-CN" altLang="en-US" sz="1350" dirty="0">
              <a:cs typeface="+mn-ea"/>
              <a:sym typeface="+mn-lt"/>
            </a:endParaRPr>
          </a:p>
        </p:txBody>
      </p:sp>
      <p:sp>
        <p:nvSpPr>
          <p:cNvPr id="13" name="矩形 12"/>
          <p:cNvSpPr/>
          <p:nvPr/>
        </p:nvSpPr>
        <p:spPr>
          <a:xfrm>
            <a:off x="5244162" y="2826887"/>
            <a:ext cx="1581831" cy="1731243"/>
          </a:xfrm>
          <a:prstGeom prst="rect">
            <a:avLst/>
          </a:prstGeom>
          <a:solidFill>
            <a:schemeClr val="bg1"/>
          </a:solidFill>
          <a:ln>
            <a:solidFill>
              <a:schemeClr val="tx1"/>
            </a:solidFill>
          </a:ln>
        </p:spPr>
        <p:txBody>
          <a:bodyPr wrap="square">
            <a:spAutoFit/>
          </a:bodyPr>
          <a:lstStyle/>
          <a:p>
            <a:pPr>
              <a:lnSpc>
                <a:spcPct val="150000"/>
              </a:lnSpc>
            </a:pPr>
            <a:r>
              <a:rPr lang="zh-CN" altLang="en-US" sz="1100" dirty="0">
                <a:cs typeface="+mn-ea"/>
                <a:sym typeface="+mn-lt"/>
              </a:rPr>
              <a:t>子女教育</a:t>
            </a:r>
            <a:endParaRPr lang="en-US" altLang="zh-CN" sz="1100" dirty="0">
              <a:cs typeface="+mn-ea"/>
              <a:sym typeface="+mn-lt"/>
            </a:endParaRPr>
          </a:p>
          <a:p>
            <a:pPr>
              <a:lnSpc>
                <a:spcPct val="150000"/>
              </a:lnSpc>
            </a:pPr>
            <a:r>
              <a:rPr lang="zh-CN" altLang="en-US" sz="1100" dirty="0">
                <a:cs typeface="+mn-ea"/>
                <a:sym typeface="+mn-lt"/>
              </a:rPr>
              <a:t>继续教育</a:t>
            </a:r>
            <a:endParaRPr lang="en-US" altLang="zh-CN" sz="1100" dirty="0">
              <a:cs typeface="+mn-ea"/>
              <a:sym typeface="+mn-lt"/>
            </a:endParaRPr>
          </a:p>
          <a:p>
            <a:pPr>
              <a:lnSpc>
                <a:spcPct val="150000"/>
              </a:lnSpc>
            </a:pPr>
            <a:r>
              <a:rPr lang="zh-CN" altLang="en-US" sz="1100" dirty="0">
                <a:cs typeface="+mn-ea"/>
                <a:sym typeface="+mn-lt"/>
              </a:rPr>
              <a:t>大病医疗</a:t>
            </a:r>
            <a:endParaRPr lang="en-US" altLang="zh-CN" sz="1100" dirty="0">
              <a:cs typeface="+mn-ea"/>
              <a:sym typeface="+mn-lt"/>
            </a:endParaRPr>
          </a:p>
          <a:p>
            <a:pPr>
              <a:lnSpc>
                <a:spcPct val="150000"/>
              </a:lnSpc>
            </a:pPr>
            <a:r>
              <a:rPr lang="zh-CN" altLang="en-US" sz="1100" dirty="0">
                <a:cs typeface="+mn-ea"/>
                <a:sym typeface="+mn-lt"/>
              </a:rPr>
              <a:t>住房贷款利息</a:t>
            </a:r>
            <a:r>
              <a:rPr lang="zh-CN" altLang="en-US" sz="1400" b="1" dirty="0">
                <a:solidFill>
                  <a:srgbClr val="FF0000"/>
                </a:solidFill>
                <a:cs typeface="+mn-ea"/>
                <a:sym typeface="+mn-lt"/>
              </a:rPr>
              <a:t>或</a:t>
            </a:r>
            <a:r>
              <a:rPr lang="zh-CN" altLang="en-US" sz="1100" dirty="0">
                <a:cs typeface="+mn-ea"/>
                <a:sym typeface="+mn-lt"/>
              </a:rPr>
              <a:t>者住房租金</a:t>
            </a:r>
            <a:endParaRPr lang="en-US" altLang="zh-CN" sz="1100" dirty="0">
              <a:cs typeface="+mn-ea"/>
              <a:sym typeface="+mn-lt"/>
            </a:endParaRPr>
          </a:p>
          <a:p>
            <a:pPr>
              <a:lnSpc>
                <a:spcPct val="150000"/>
              </a:lnSpc>
            </a:pPr>
            <a:r>
              <a:rPr lang="zh-CN" altLang="en-US" sz="1100" dirty="0">
                <a:cs typeface="+mn-ea"/>
                <a:sym typeface="+mn-lt"/>
              </a:rPr>
              <a:t>赡养老人</a:t>
            </a:r>
            <a:endParaRPr lang="zh-CN" altLang="en-US" sz="1100" dirty="0">
              <a:cs typeface="+mn-ea"/>
              <a:sym typeface="+mn-lt"/>
            </a:endParaRPr>
          </a:p>
        </p:txBody>
      </p:sp>
      <p:sp>
        <p:nvSpPr>
          <p:cNvPr id="14" name="矩形 13"/>
          <p:cNvSpPr/>
          <p:nvPr/>
        </p:nvSpPr>
        <p:spPr>
          <a:xfrm>
            <a:off x="6972687" y="2826609"/>
            <a:ext cx="1859301" cy="1721369"/>
          </a:xfrm>
          <a:prstGeom prst="rect">
            <a:avLst/>
          </a:prstGeom>
          <a:solidFill>
            <a:schemeClr val="bg1"/>
          </a:solidFill>
          <a:ln>
            <a:solidFill>
              <a:schemeClr val="tx1"/>
            </a:solidFill>
          </a:ln>
        </p:spPr>
        <p:txBody>
          <a:bodyPr wrap="square">
            <a:spAutoFit/>
          </a:bodyPr>
          <a:lstStyle/>
          <a:p>
            <a:pPr>
              <a:lnSpc>
                <a:spcPct val="150000"/>
              </a:lnSpc>
            </a:pPr>
            <a:r>
              <a:rPr lang="zh-CN" altLang="en-US" sz="1200" dirty="0">
                <a:cs typeface="+mn-ea"/>
                <a:sym typeface="+mn-lt"/>
              </a:rPr>
              <a:t>福利性津补贴</a:t>
            </a:r>
            <a:endParaRPr lang="en-US" altLang="zh-CN" sz="1200" dirty="0">
              <a:cs typeface="+mn-ea"/>
              <a:sym typeface="+mn-lt"/>
            </a:endParaRPr>
          </a:p>
          <a:p>
            <a:pPr>
              <a:lnSpc>
                <a:spcPct val="150000"/>
              </a:lnSpc>
            </a:pPr>
            <a:r>
              <a:rPr lang="zh-CN" altLang="en-US" sz="1200" dirty="0">
                <a:cs typeface="+mn-ea"/>
                <a:sym typeface="+mn-lt"/>
              </a:rPr>
              <a:t>公益慈善捐赠</a:t>
            </a:r>
            <a:endParaRPr lang="en-US" altLang="zh-CN" sz="1200" dirty="0">
              <a:cs typeface="+mn-ea"/>
              <a:sym typeface="+mn-lt"/>
            </a:endParaRPr>
          </a:p>
          <a:p>
            <a:pPr>
              <a:lnSpc>
                <a:spcPct val="150000"/>
              </a:lnSpc>
            </a:pPr>
            <a:r>
              <a:rPr lang="zh-CN" altLang="en-US" sz="1200" dirty="0">
                <a:cs typeface="+mn-ea"/>
                <a:sym typeface="+mn-lt"/>
              </a:rPr>
              <a:t>企业年金</a:t>
            </a:r>
            <a:endParaRPr lang="en-US" altLang="zh-CN" sz="1200" dirty="0">
              <a:cs typeface="+mn-ea"/>
              <a:sym typeface="+mn-lt"/>
            </a:endParaRPr>
          </a:p>
          <a:p>
            <a:pPr>
              <a:lnSpc>
                <a:spcPct val="150000"/>
              </a:lnSpc>
            </a:pPr>
            <a:r>
              <a:rPr lang="zh-CN" altLang="en-US" sz="1200" dirty="0">
                <a:cs typeface="+mn-ea"/>
                <a:sym typeface="+mn-lt"/>
              </a:rPr>
              <a:t>补充商业险</a:t>
            </a:r>
            <a:endParaRPr lang="en-US" altLang="zh-CN" sz="1200" dirty="0">
              <a:cs typeface="+mn-ea"/>
              <a:sym typeface="+mn-lt"/>
            </a:endParaRPr>
          </a:p>
          <a:p>
            <a:pPr>
              <a:lnSpc>
                <a:spcPct val="150000"/>
              </a:lnSpc>
            </a:pPr>
            <a:r>
              <a:rPr lang="zh-CN" altLang="en-US" sz="1200" dirty="0">
                <a:cs typeface="+mn-ea"/>
                <a:sym typeface="+mn-lt"/>
              </a:rPr>
              <a:t>递延商业养老险</a:t>
            </a:r>
            <a:endParaRPr lang="en-US" altLang="zh-CN" sz="1200" dirty="0">
              <a:cs typeface="+mn-ea"/>
              <a:sym typeface="+mn-lt"/>
            </a:endParaRPr>
          </a:p>
          <a:p>
            <a:pPr>
              <a:lnSpc>
                <a:spcPct val="150000"/>
              </a:lnSpc>
            </a:pPr>
            <a:r>
              <a:rPr lang="zh-CN" altLang="en-US" sz="1200" dirty="0">
                <a:cs typeface="+mn-ea"/>
                <a:sym typeface="+mn-lt"/>
              </a:rPr>
              <a:t>职务科技成果奖</a:t>
            </a:r>
            <a:endParaRPr lang="zh-CN" altLang="en-US" sz="12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221874"/>
            <a:ext cx="6207187" cy="360940"/>
          </a:xfrm>
        </p:spPr>
        <p:txBody>
          <a:bodyPr/>
          <a:lstStyle/>
          <a:p>
            <a:r>
              <a:rPr lang="zh-CN" altLang="en-US" sz="2100" dirty="0">
                <a:latin typeface="+mn-lt"/>
                <a:ea typeface="+mn-ea"/>
                <a:cs typeface="+mn-ea"/>
                <a:sym typeface="+mn-lt"/>
              </a:rPr>
              <a:t>个税专项附加扣除项目一览表</a:t>
            </a:r>
            <a:endParaRPr lang="zh-CN" altLang="en-US" sz="2100" dirty="0">
              <a:latin typeface="+mn-lt"/>
              <a:ea typeface="+mn-ea"/>
              <a:cs typeface="+mn-ea"/>
              <a:sym typeface="+mn-lt"/>
            </a:endParaRPr>
          </a:p>
        </p:txBody>
      </p:sp>
      <p:sp>
        <p:nvSpPr>
          <p:cNvPr id="4" name="矩形 3"/>
          <p:cNvSpPr/>
          <p:nvPr/>
        </p:nvSpPr>
        <p:spPr>
          <a:xfrm>
            <a:off x="827584" y="607896"/>
            <a:ext cx="6287699" cy="253916"/>
          </a:xfrm>
          <a:prstGeom prst="rect">
            <a:avLst/>
          </a:prstGeom>
        </p:spPr>
        <p:txBody>
          <a:bodyPr wrap="square">
            <a:spAutoFit/>
          </a:bodyPr>
          <a:lstStyle/>
          <a:p>
            <a:r>
              <a:rPr lang="zh-CN" altLang="en-US" sz="1050" dirty="0">
                <a:cs typeface="+mn-ea"/>
                <a:sym typeface="+mn-lt"/>
              </a:rPr>
              <a:t>在纳税人本年度综合所得应税所得额中扣除。本年度扣除不完的，不得结转以后年度扣除。</a:t>
            </a:r>
            <a:endParaRPr lang="zh-CN" altLang="en-US" sz="1050" dirty="0">
              <a:cs typeface="+mn-ea"/>
              <a:sym typeface="+mn-lt"/>
            </a:endParaRPr>
          </a:p>
        </p:txBody>
      </p:sp>
      <p:pic>
        <p:nvPicPr>
          <p:cNvPr id="6" name="图片 5"/>
          <p:cNvPicPr>
            <a:picLocks noChangeAspect="1"/>
          </p:cNvPicPr>
          <p:nvPr/>
        </p:nvPicPr>
        <p:blipFill>
          <a:blip r:embed="rId1"/>
          <a:stretch>
            <a:fillRect/>
          </a:stretch>
        </p:blipFill>
        <p:spPr>
          <a:xfrm>
            <a:off x="359832" y="861812"/>
            <a:ext cx="7668552" cy="37070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bject 2"/>
          <p:cNvSpPr>
            <a:spLocks noChangeArrowheads="1"/>
          </p:cNvSpPr>
          <p:nvPr/>
        </p:nvSpPr>
        <p:spPr bwMode="auto">
          <a:xfrm>
            <a:off x="1" y="698352"/>
            <a:ext cx="3236120" cy="3765026"/>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5124" name="object 3"/>
          <p:cNvSpPr>
            <a:spLocks noChangeArrowheads="1"/>
          </p:cNvSpPr>
          <p:nvPr/>
        </p:nvSpPr>
        <p:spPr bwMode="auto">
          <a:xfrm>
            <a:off x="2049067" y="699543"/>
            <a:ext cx="1187053" cy="3765026"/>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11" name="圆角矩形 10"/>
          <p:cNvSpPr/>
          <p:nvPr/>
        </p:nvSpPr>
        <p:spPr>
          <a:xfrm>
            <a:off x="3329863" y="1743823"/>
            <a:ext cx="469106" cy="40243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1</a:t>
            </a:r>
            <a:endParaRPr lang="zh-CN" altLang="en-US" sz="4050" b="1">
              <a:solidFill>
                <a:schemeClr val="tx1"/>
              </a:solidFill>
              <a:latin typeface="Brush Script MT" panose="03060802040406070304" pitchFamily="2" charset="0"/>
              <a:cs typeface="+mn-ea"/>
              <a:sym typeface="+mn-lt"/>
            </a:endParaRPr>
          </a:p>
        </p:txBody>
      </p:sp>
      <p:sp>
        <p:nvSpPr>
          <p:cNvPr id="203" name="object 203"/>
          <p:cNvSpPr txBox="1"/>
          <p:nvPr/>
        </p:nvSpPr>
        <p:spPr>
          <a:xfrm>
            <a:off x="3898702" y="3187877"/>
            <a:ext cx="3723085" cy="432683"/>
          </a:xfrm>
          <a:prstGeom prst="rect">
            <a:avLst/>
          </a:prstGeom>
        </p:spPr>
        <p:txBody>
          <a:bodyPr wrap="square" lIns="0" tIns="0" rIns="0" bIns="0">
            <a:spAutoFit/>
          </a:bodyPr>
          <a:lstStyle/>
          <a:p>
            <a:pPr marL="8890">
              <a:lnSpc>
                <a:spcPct val="130000"/>
              </a:lnSpc>
              <a:defRPr/>
            </a:pPr>
            <a:r>
              <a:rPr lang="zh-CN" altLang="en-US" sz="2400" b="1" dirty="0">
                <a:solidFill>
                  <a:schemeClr val="bg1">
                    <a:lumMod val="65000"/>
                  </a:schemeClr>
                </a:solidFill>
                <a:cs typeface="+mn-ea"/>
                <a:sym typeface="+mn-lt"/>
              </a:rPr>
              <a:t>董监高人群薪酬及个税统筹</a:t>
            </a:r>
            <a:endParaRPr lang="zh-CN" altLang="en-US" sz="2400" b="1" dirty="0">
              <a:solidFill>
                <a:schemeClr val="bg1">
                  <a:lumMod val="65000"/>
                </a:schemeClr>
              </a:solidFill>
              <a:cs typeface="+mn-ea"/>
              <a:sym typeface="+mn-lt"/>
            </a:endParaRPr>
          </a:p>
        </p:txBody>
      </p:sp>
      <p:cxnSp>
        <p:nvCxnSpPr>
          <p:cNvPr id="209" name="直接连接符 208"/>
          <p:cNvCxnSpPr/>
          <p:nvPr/>
        </p:nvCxnSpPr>
        <p:spPr>
          <a:xfrm>
            <a:off x="3925492" y="2130683"/>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87329" y="341710"/>
            <a:ext cx="1238544" cy="1107996"/>
          </a:xfrm>
          <a:prstGeom prst="rect">
            <a:avLst/>
          </a:prstGeom>
        </p:spPr>
        <p:txBody>
          <a:bodyPr wrap="none">
            <a:spAutoFit/>
          </a:bodyPr>
          <a:lstStyle/>
          <a:p>
            <a:pPr>
              <a:defRPr/>
            </a:pPr>
            <a:r>
              <a:rPr lang="zh-CN" altLang="en-US" sz="3600" b="1" dirty="0">
                <a:cs typeface="+mn-ea"/>
                <a:sym typeface="+mn-lt"/>
              </a:rPr>
              <a:t>目录</a:t>
            </a:r>
            <a:endParaRPr lang="en-US" altLang="zh-CN" sz="3600" b="1" dirty="0">
              <a:cs typeface="+mn-ea"/>
              <a:sym typeface="+mn-lt"/>
            </a:endParaRPr>
          </a:p>
          <a:p>
            <a:pPr>
              <a:spcBef>
                <a:spcPts val="1800"/>
              </a:spcBef>
              <a:defRPr/>
            </a:pPr>
            <a:r>
              <a:rPr lang="en-US" altLang="zh-CN" sz="1500" b="1" i="1" spc="-4" dirty="0">
                <a:cs typeface="+mn-ea"/>
                <a:sym typeface="+mn-lt"/>
              </a:rPr>
              <a:t>CONTENTS</a:t>
            </a:r>
            <a:endParaRPr lang="en-US" altLang="zh-CN" sz="1500" b="1" dirty="0">
              <a:cs typeface="+mn-ea"/>
              <a:sym typeface="+mn-lt"/>
            </a:endParaRPr>
          </a:p>
        </p:txBody>
      </p:sp>
      <p:cxnSp>
        <p:nvCxnSpPr>
          <p:cNvPr id="208" name="直接连接符 207"/>
          <p:cNvCxnSpPr/>
          <p:nvPr/>
        </p:nvCxnSpPr>
        <p:spPr>
          <a:xfrm>
            <a:off x="3925492" y="290824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329863" y="2507497"/>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bg1">
                    <a:lumMod val="65000"/>
                  </a:schemeClr>
                </a:solidFill>
                <a:latin typeface="Brush Script MT" panose="03060802040406070304" pitchFamily="2" charset="0"/>
                <a:cs typeface="+mn-ea"/>
                <a:sym typeface="+mn-lt"/>
              </a:rPr>
              <a:t>2</a:t>
            </a:r>
            <a:endParaRPr lang="zh-CN" altLang="en-US" sz="4050" b="1">
              <a:solidFill>
                <a:schemeClr val="bg1">
                  <a:lumMod val="65000"/>
                </a:schemeClr>
              </a:solidFill>
              <a:latin typeface="Brush Script MT" panose="03060802040406070304" pitchFamily="2" charset="0"/>
              <a:cs typeface="+mn-ea"/>
              <a:sym typeface="+mn-lt"/>
            </a:endParaRPr>
          </a:p>
        </p:txBody>
      </p:sp>
      <p:sp>
        <p:nvSpPr>
          <p:cNvPr id="20" name="object 203"/>
          <p:cNvSpPr txBox="1"/>
          <p:nvPr/>
        </p:nvSpPr>
        <p:spPr>
          <a:xfrm>
            <a:off x="3898702" y="3963992"/>
            <a:ext cx="3723085" cy="432683"/>
          </a:xfrm>
          <a:prstGeom prst="rect">
            <a:avLst/>
          </a:prstGeom>
        </p:spPr>
        <p:txBody>
          <a:bodyPr wrap="square" lIns="0" tIns="0" rIns="0" bIns="0">
            <a:spAutoFit/>
          </a:bodyPr>
          <a:lstStyle/>
          <a:p>
            <a:pPr marL="8890">
              <a:lnSpc>
                <a:spcPct val="130000"/>
              </a:lnSpc>
              <a:defRPr/>
            </a:pPr>
            <a:r>
              <a:rPr lang="zh-CN" altLang="en-US" sz="2400" b="1" dirty="0">
                <a:solidFill>
                  <a:schemeClr val="bg1">
                    <a:lumMod val="65000"/>
                  </a:schemeClr>
                </a:solidFill>
                <a:cs typeface="+mn-ea"/>
                <a:sym typeface="+mn-lt"/>
              </a:rPr>
              <a:t>个税社保联动及用工模式</a:t>
            </a:r>
            <a:endParaRPr lang="zh-CN" altLang="en-US" sz="2400" b="1" dirty="0">
              <a:solidFill>
                <a:schemeClr val="bg1">
                  <a:lumMod val="65000"/>
                </a:schemeClr>
              </a:solidFill>
              <a:cs typeface="+mn-ea"/>
              <a:sym typeface="+mn-lt"/>
            </a:endParaRPr>
          </a:p>
        </p:txBody>
      </p:sp>
      <p:cxnSp>
        <p:nvCxnSpPr>
          <p:cNvPr id="207" name="直接连接符 206"/>
          <p:cNvCxnSpPr/>
          <p:nvPr/>
        </p:nvCxnSpPr>
        <p:spPr>
          <a:xfrm>
            <a:off x="3925492" y="3685812"/>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329863" y="3269979"/>
            <a:ext cx="469106" cy="40124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bg1">
                    <a:lumMod val="65000"/>
                  </a:schemeClr>
                </a:solidFill>
                <a:latin typeface="Brush Script MT" panose="03060802040406070304" pitchFamily="2" charset="0"/>
                <a:cs typeface="+mn-ea"/>
                <a:sym typeface="+mn-lt"/>
              </a:rPr>
              <a:t>3</a:t>
            </a:r>
            <a:endParaRPr lang="zh-CN" altLang="en-US" sz="4050" b="1">
              <a:solidFill>
                <a:schemeClr val="bg1">
                  <a:lumMod val="65000"/>
                </a:schemeClr>
              </a:solidFill>
              <a:latin typeface="Brush Script MT" panose="03060802040406070304" pitchFamily="2" charset="0"/>
              <a:cs typeface="+mn-ea"/>
              <a:sym typeface="+mn-lt"/>
            </a:endParaRPr>
          </a:p>
        </p:txBody>
      </p:sp>
      <p:sp>
        <p:nvSpPr>
          <p:cNvPr id="25" name="object 203"/>
          <p:cNvSpPr txBox="1"/>
          <p:nvPr/>
        </p:nvSpPr>
        <p:spPr>
          <a:xfrm>
            <a:off x="3898702" y="1635646"/>
            <a:ext cx="3489722" cy="432683"/>
          </a:xfrm>
          <a:prstGeom prst="rect">
            <a:avLst/>
          </a:prstGeom>
        </p:spPr>
        <p:txBody>
          <a:bodyPr wrap="square" lIns="0" tIns="0" rIns="0" bIns="0">
            <a:spAutoFit/>
          </a:bodyPr>
          <a:lstStyle/>
          <a:p>
            <a:pPr marL="8890">
              <a:lnSpc>
                <a:spcPct val="130000"/>
              </a:lnSpc>
              <a:defRPr/>
            </a:pPr>
            <a:r>
              <a:rPr lang="zh-CN" altLang="en-US" sz="2400" b="1" dirty="0">
                <a:cs typeface="+mn-ea"/>
                <a:sym typeface="+mn-lt"/>
              </a:rPr>
              <a:t>新个税要点解析与规划</a:t>
            </a:r>
            <a:endParaRPr lang="zh-CN" altLang="en-US" sz="2400" b="1" dirty="0">
              <a:cs typeface="+mn-ea"/>
              <a:sym typeface="+mn-lt"/>
            </a:endParaRPr>
          </a:p>
        </p:txBody>
      </p:sp>
      <p:cxnSp>
        <p:nvCxnSpPr>
          <p:cNvPr id="213" name="直接连接符 212"/>
          <p:cNvCxnSpPr/>
          <p:nvPr/>
        </p:nvCxnSpPr>
        <p:spPr>
          <a:xfrm>
            <a:off x="3925492" y="446337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329863" y="4032465"/>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bg1">
                    <a:lumMod val="65000"/>
                  </a:schemeClr>
                </a:solidFill>
                <a:latin typeface="Brush Script MT" panose="03060802040406070304" pitchFamily="2" charset="0"/>
                <a:cs typeface="+mn-ea"/>
                <a:sym typeface="+mn-lt"/>
              </a:rPr>
              <a:t>4</a:t>
            </a:r>
            <a:endParaRPr lang="zh-CN" altLang="en-US" sz="4050" b="1">
              <a:solidFill>
                <a:schemeClr val="bg1">
                  <a:lumMod val="65000"/>
                </a:schemeClr>
              </a:solidFill>
              <a:latin typeface="Brush Script MT" panose="03060802040406070304" pitchFamily="2" charset="0"/>
              <a:cs typeface="+mn-ea"/>
              <a:sym typeface="+mn-lt"/>
            </a:endParaRPr>
          </a:p>
        </p:txBody>
      </p:sp>
      <p:sp>
        <p:nvSpPr>
          <p:cNvPr id="26" name="object 203"/>
          <p:cNvSpPr txBox="1"/>
          <p:nvPr/>
        </p:nvSpPr>
        <p:spPr>
          <a:xfrm>
            <a:off x="3898702" y="2411761"/>
            <a:ext cx="3489722" cy="480131"/>
          </a:xfrm>
          <a:prstGeom prst="rect">
            <a:avLst/>
          </a:prstGeom>
        </p:spPr>
        <p:txBody>
          <a:bodyPr lIns="0" tIns="0" rIns="0" bIns="0">
            <a:spAutoFit/>
          </a:bodyPr>
          <a:lstStyle/>
          <a:p>
            <a:pPr marL="8890">
              <a:lnSpc>
                <a:spcPct val="130000"/>
              </a:lnSpc>
              <a:defRPr/>
            </a:pPr>
            <a:r>
              <a:rPr lang="zh-CN" altLang="en-US" sz="2400" b="1" dirty="0">
                <a:solidFill>
                  <a:schemeClr val="bg1">
                    <a:lumMod val="65000"/>
                  </a:schemeClr>
                </a:solidFill>
                <a:cs typeface="+mn-ea"/>
                <a:sym typeface="+mn-lt"/>
              </a:rPr>
              <a:t>经营所得税务风险与防控</a:t>
            </a:r>
            <a:endParaRPr lang="zh-CN" altLang="en-US" sz="2400" b="1" dirty="0">
              <a:solidFill>
                <a:schemeClr val="bg1">
                  <a:lumMod val="65000"/>
                </a:schemeClr>
              </a:solidFill>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nSpc>
                <a:spcPct val="130000"/>
              </a:lnSpc>
            </a:pPr>
            <a:r>
              <a:rPr lang="zh-CN" altLang="en-US" b="0" dirty="0">
                <a:latin typeface="+mn-lt"/>
                <a:ea typeface="+mn-ea"/>
                <a:cs typeface="+mn-ea"/>
                <a:sym typeface="+mn-lt"/>
              </a:rPr>
              <a:t>执行时间分两次</a:t>
            </a:r>
            <a:endParaRPr lang="zh-CN" altLang="en-US" b="0" dirty="0">
              <a:latin typeface="+mn-lt"/>
              <a:ea typeface="+mn-ea"/>
              <a:cs typeface="+mn-ea"/>
              <a:sym typeface="+mn-lt"/>
            </a:endParaRPr>
          </a:p>
        </p:txBody>
      </p:sp>
      <p:sp>
        <p:nvSpPr>
          <p:cNvPr id="2" name="矩形 1"/>
          <p:cNvSpPr/>
          <p:nvPr/>
        </p:nvSpPr>
        <p:spPr>
          <a:xfrm>
            <a:off x="467544" y="1113588"/>
            <a:ext cx="8478942" cy="3041858"/>
          </a:xfrm>
          <a:prstGeom prst="rect">
            <a:avLst/>
          </a:prstGeom>
        </p:spPr>
        <p:txBody>
          <a:bodyPr wrap="square">
            <a:spAutoFit/>
          </a:bodyPr>
          <a:lstStyle/>
          <a:p>
            <a:pPr>
              <a:lnSpc>
                <a:spcPct val="200000"/>
              </a:lnSpc>
              <a:spcAft>
                <a:spcPts val="1350"/>
              </a:spcAft>
            </a:pPr>
            <a:r>
              <a:rPr lang="zh-CN" altLang="en-US" dirty="0">
                <a:cs typeface="+mn-ea"/>
                <a:sym typeface="+mn-lt"/>
              </a:rPr>
              <a:t>新税法计划自</a:t>
            </a:r>
            <a:r>
              <a:rPr lang="en-US" altLang="zh-CN" dirty="0">
                <a:solidFill>
                  <a:srgbClr val="FF0000"/>
                </a:solidFill>
                <a:cs typeface="+mn-ea"/>
                <a:sym typeface="+mn-lt"/>
              </a:rPr>
              <a:t>2019</a:t>
            </a:r>
            <a:r>
              <a:rPr lang="zh-CN" altLang="en-US" dirty="0">
                <a:solidFill>
                  <a:srgbClr val="FF0000"/>
                </a:solidFill>
                <a:cs typeface="+mn-ea"/>
                <a:sym typeface="+mn-lt"/>
              </a:rPr>
              <a:t>年</a:t>
            </a:r>
            <a:r>
              <a:rPr lang="en-US" altLang="zh-CN" dirty="0">
                <a:solidFill>
                  <a:srgbClr val="FF0000"/>
                </a:solidFill>
                <a:cs typeface="+mn-ea"/>
                <a:sym typeface="+mn-lt"/>
              </a:rPr>
              <a:t>1</a:t>
            </a:r>
            <a:r>
              <a:rPr lang="zh-CN" altLang="en-US" dirty="0">
                <a:solidFill>
                  <a:srgbClr val="FF0000"/>
                </a:solidFill>
                <a:cs typeface="+mn-ea"/>
                <a:sym typeface="+mn-lt"/>
              </a:rPr>
              <a:t>月</a:t>
            </a:r>
            <a:r>
              <a:rPr lang="en-US" altLang="zh-CN" dirty="0">
                <a:solidFill>
                  <a:srgbClr val="FF0000"/>
                </a:solidFill>
                <a:cs typeface="+mn-ea"/>
                <a:sym typeface="+mn-lt"/>
              </a:rPr>
              <a:t>1</a:t>
            </a:r>
            <a:r>
              <a:rPr lang="zh-CN" altLang="en-US" dirty="0">
                <a:solidFill>
                  <a:srgbClr val="FF0000"/>
                </a:solidFill>
                <a:cs typeface="+mn-ea"/>
                <a:sym typeface="+mn-lt"/>
              </a:rPr>
              <a:t>日起施行</a:t>
            </a:r>
            <a:r>
              <a:rPr lang="zh-CN" altLang="en-US" dirty="0">
                <a:cs typeface="+mn-ea"/>
                <a:sym typeface="+mn-lt"/>
              </a:rPr>
              <a:t>。</a:t>
            </a:r>
            <a:endParaRPr lang="en-US" altLang="zh-CN" dirty="0">
              <a:cs typeface="+mn-ea"/>
              <a:sym typeface="+mn-lt"/>
            </a:endParaRPr>
          </a:p>
          <a:p>
            <a:pPr>
              <a:lnSpc>
                <a:spcPct val="200000"/>
              </a:lnSpc>
            </a:pPr>
            <a:r>
              <a:rPr lang="zh-CN" altLang="en-US" dirty="0">
                <a:cs typeface="+mn-ea"/>
                <a:sym typeface="+mn-lt"/>
              </a:rPr>
              <a:t>但自</a:t>
            </a:r>
            <a:r>
              <a:rPr lang="en-US" altLang="zh-CN" dirty="0">
                <a:cs typeface="+mn-ea"/>
                <a:sym typeface="+mn-lt"/>
              </a:rPr>
              <a:t>2018</a:t>
            </a:r>
            <a:r>
              <a:rPr lang="zh-CN" altLang="en-US" dirty="0">
                <a:cs typeface="+mn-ea"/>
                <a:sym typeface="+mn-lt"/>
              </a:rPr>
              <a:t>年</a:t>
            </a:r>
            <a:r>
              <a:rPr lang="en-US" altLang="zh-CN" dirty="0">
                <a:cs typeface="+mn-ea"/>
                <a:sym typeface="+mn-lt"/>
              </a:rPr>
              <a:t>10</a:t>
            </a:r>
            <a:r>
              <a:rPr lang="zh-CN" altLang="en-US" dirty="0">
                <a:cs typeface="+mn-ea"/>
                <a:sym typeface="+mn-lt"/>
              </a:rPr>
              <a:t>月</a:t>
            </a:r>
            <a:r>
              <a:rPr lang="en-US" altLang="zh-CN" dirty="0">
                <a:cs typeface="+mn-ea"/>
                <a:sym typeface="+mn-lt"/>
              </a:rPr>
              <a:t>1</a:t>
            </a:r>
            <a:r>
              <a:rPr lang="zh-CN" altLang="en-US" dirty="0">
                <a:cs typeface="+mn-ea"/>
                <a:sym typeface="+mn-lt"/>
              </a:rPr>
              <a:t>日至</a:t>
            </a:r>
            <a:r>
              <a:rPr lang="en-US" altLang="zh-CN" dirty="0">
                <a:cs typeface="+mn-ea"/>
                <a:sym typeface="+mn-lt"/>
              </a:rPr>
              <a:t>2018</a:t>
            </a:r>
            <a:r>
              <a:rPr lang="zh-CN" altLang="en-US" dirty="0">
                <a:cs typeface="+mn-ea"/>
                <a:sym typeface="+mn-lt"/>
              </a:rPr>
              <a:t>年</a:t>
            </a:r>
            <a:r>
              <a:rPr lang="en-US" altLang="zh-CN" dirty="0">
                <a:cs typeface="+mn-ea"/>
                <a:sym typeface="+mn-lt"/>
              </a:rPr>
              <a:t>12</a:t>
            </a:r>
            <a:r>
              <a:rPr lang="zh-CN" altLang="en-US" dirty="0">
                <a:cs typeface="+mn-ea"/>
                <a:sym typeface="+mn-lt"/>
              </a:rPr>
              <a:t>月</a:t>
            </a:r>
            <a:r>
              <a:rPr lang="en-US" altLang="zh-CN" dirty="0">
                <a:cs typeface="+mn-ea"/>
                <a:sym typeface="+mn-lt"/>
              </a:rPr>
              <a:t>31</a:t>
            </a:r>
            <a:r>
              <a:rPr lang="zh-CN" altLang="en-US" dirty="0">
                <a:cs typeface="+mn-ea"/>
                <a:sym typeface="+mn-lt"/>
              </a:rPr>
              <a:t>日，纳税人的工资、薪金所得，先行以</a:t>
            </a:r>
            <a:r>
              <a:rPr lang="zh-CN" altLang="en-US" dirty="0">
                <a:solidFill>
                  <a:srgbClr val="FF0000"/>
                </a:solidFill>
                <a:cs typeface="+mn-ea"/>
                <a:sym typeface="+mn-lt"/>
              </a:rPr>
              <a:t>每月收入额减除费用</a:t>
            </a:r>
            <a:r>
              <a:rPr lang="en-US" altLang="zh-CN" dirty="0">
                <a:solidFill>
                  <a:srgbClr val="FF0000"/>
                </a:solidFill>
                <a:cs typeface="+mn-ea"/>
                <a:sym typeface="+mn-lt"/>
              </a:rPr>
              <a:t>5000</a:t>
            </a:r>
            <a:r>
              <a:rPr lang="zh-CN" altLang="en-US" dirty="0">
                <a:solidFill>
                  <a:srgbClr val="FF0000"/>
                </a:solidFill>
                <a:cs typeface="+mn-ea"/>
                <a:sym typeface="+mn-lt"/>
              </a:rPr>
              <a:t>元后的余额为应纳税所得额</a:t>
            </a:r>
            <a:r>
              <a:rPr lang="zh-CN" altLang="en-US" dirty="0">
                <a:cs typeface="+mn-ea"/>
                <a:sym typeface="+mn-lt"/>
              </a:rPr>
              <a:t>，依照规定的个人所得税税率表一（综合所得适用）按月换算后计算缴纳税款（非居民个人），但不再扣除附加减除费用。</a:t>
            </a:r>
            <a:endParaRPr lang="zh-CN" altLang="en-US" dirty="0">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49493"/>
            <a:ext cx="5444362" cy="360940"/>
          </a:xfrm>
        </p:spPr>
        <p:txBody>
          <a:bodyPr/>
          <a:lstStyle/>
          <a:p>
            <a:r>
              <a:rPr lang="zh-CN" altLang="en-US" dirty="0">
                <a:latin typeface="+mn-lt"/>
                <a:ea typeface="+mn-ea"/>
                <a:cs typeface="+mn-ea"/>
                <a:sym typeface="+mn-lt"/>
              </a:rPr>
              <a:t>工资个税计算方法</a:t>
            </a:r>
            <a:r>
              <a:rPr lang="en-US" altLang="zh-CN" dirty="0">
                <a:latin typeface="+mn-lt"/>
                <a:ea typeface="+mn-ea"/>
                <a:cs typeface="+mn-ea"/>
                <a:sym typeface="+mn-lt"/>
              </a:rPr>
              <a:t>——</a:t>
            </a:r>
            <a:r>
              <a:rPr lang="zh-CN" altLang="en-US" b="0" dirty="0">
                <a:solidFill>
                  <a:srgbClr val="FF0000"/>
                </a:solidFill>
                <a:latin typeface="+mn-lt"/>
                <a:ea typeface="+mn-ea"/>
                <a:cs typeface="+mn-ea"/>
                <a:sym typeface="+mn-lt"/>
              </a:rPr>
              <a:t>累计预扣法</a:t>
            </a:r>
            <a:endParaRPr lang="zh-CN" altLang="en-US" dirty="0">
              <a:latin typeface="+mn-lt"/>
              <a:ea typeface="+mn-ea"/>
              <a:cs typeface="+mn-ea"/>
              <a:sym typeface="+mn-lt"/>
            </a:endParaRPr>
          </a:p>
        </p:txBody>
      </p:sp>
      <p:sp>
        <p:nvSpPr>
          <p:cNvPr id="3" name="矩形 2"/>
          <p:cNvSpPr/>
          <p:nvPr/>
        </p:nvSpPr>
        <p:spPr>
          <a:xfrm>
            <a:off x="413538" y="843558"/>
            <a:ext cx="8370930" cy="3648306"/>
          </a:xfrm>
          <a:prstGeom prst="rect">
            <a:avLst/>
          </a:prstGeom>
        </p:spPr>
        <p:txBody>
          <a:bodyPr wrap="square">
            <a:spAutoFit/>
          </a:bodyPr>
          <a:lstStyle/>
          <a:p>
            <a:pPr>
              <a:lnSpc>
                <a:spcPct val="130000"/>
              </a:lnSpc>
            </a:pPr>
            <a:r>
              <a:rPr lang="zh-CN" altLang="en-US" b="1" dirty="0">
                <a:solidFill>
                  <a:srgbClr val="FF0000"/>
                </a:solidFill>
                <a:cs typeface="+mn-ea"/>
                <a:sym typeface="+mn-lt"/>
              </a:rPr>
              <a:t>问题一：税后工资的劳动合同如何签</a:t>
            </a:r>
            <a:endParaRPr lang="zh-CN" altLang="en-US" b="1" dirty="0">
              <a:solidFill>
                <a:srgbClr val="FF0000"/>
              </a:solidFill>
              <a:cs typeface="+mn-ea"/>
              <a:sym typeface="+mn-lt"/>
            </a:endParaRPr>
          </a:p>
          <a:p>
            <a:pPr>
              <a:lnSpc>
                <a:spcPct val="130000"/>
              </a:lnSpc>
            </a:pPr>
            <a:r>
              <a:rPr lang="zh-CN" altLang="en-US" dirty="0">
                <a:cs typeface="+mn-ea"/>
                <a:sym typeface="+mn-lt"/>
              </a:rPr>
              <a:t>  纳税人享受子女教育、继续教育、大病医疗、住房贷款利息或住房租赁、赡养老人专项附加扣除，可以选择：</a:t>
            </a:r>
            <a:endParaRPr lang="en-US" altLang="zh-CN" dirty="0">
              <a:cs typeface="+mn-ea"/>
              <a:sym typeface="+mn-lt"/>
            </a:endParaRPr>
          </a:p>
          <a:p>
            <a:pPr>
              <a:lnSpc>
                <a:spcPct val="130000"/>
              </a:lnSpc>
            </a:pPr>
            <a:r>
              <a:rPr lang="zh-CN" altLang="en-US" sz="1725" dirty="0">
                <a:cs typeface="+mn-ea"/>
                <a:sym typeface="+mn-lt"/>
              </a:rPr>
              <a:t>  (1)纳税人可以将专项附加扣除信息提供给单位，每个月发放工资、代扣个税时，单位就可以根据个人的实际情况进行扣除。</a:t>
            </a:r>
            <a:endParaRPr lang="en-US" altLang="zh-CN" sz="1725" dirty="0">
              <a:cs typeface="+mn-ea"/>
              <a:sym typeface="+mn-lt"/>
            </a:endParaRPr>
          </a:p>
          <a:p>
            <a:pPr>
              <a:lnSpc>
                <a:spcPct val="130000"/>
              </a:lnSpc>
            </a:pPr>
            <a:r>
              <a:rPr lang="zh-CN" altLang="en-US" b="1" dirty="0">
                <a:solidFill>
                  <a:srgbClr val="FF0000"/>
                </a:solidFill>
                <a:cs typeface="+mn-ea"/>
                <a:sym typeface="+mn-lt"/>
              </a:rPr>
              <a:t>选择发工资时扣：单位负担税额小，人工成本少。</a:t>
            </a:r>
            <a:endParaRPr lang="en-US" altLang="zh-CN" b="1" dirty="0">
              <a:solidFill>
                <a:srgbClr val="FF0000"/>
              </a:solidFill>
              <a:cs typeface="+mn-ea"/>
              <a:sym typeface="+mn-lt"/>
            </a:endParaRPr>
          </a:p>
          <a:p>
            <a:pPr>
              <a:lnSpc>
                <a:spcPct val="130000"/>
              </a:lnSpc>
            </a:pPr>
            <a:r>
              <a:rPr lang="zh-CN" altLang="en-US" dirty="0">
                <a:cs typeface="+mn-ea"/>
                <a:sym typeface="+mn-lt"/>
              </a:rPr>
              <a:t> (2)</a:t>
            </a:r>
            <a:r>
              <a:rPr lang="zh-CN" altLang="en-US" sz="1725" dirty="0">
                <a:cs typeface="+mn-ea"/>
                <a:sym typeface="+mn-lt"/>
              </a:rPr>
              <a:t>纳税人年度内未扣或未足额享受专项附加扣除的，可以在次年3月1日至6月30日内向税务机关办理汇算清缴时自行申报扣除</a:t>
            </a:r>
            <a:r>
              <a:rPr lang="zh-CN" altLang="en-US" sz="1500" dirty="0">
                <a:cs typeface="+mn-ea"/>
                <a:sym typeface="+mn-lt"/>
              </a:rPr>
              <a:t>。</a:t>
            </a:r>
            <a:endParaRPr lang="zh-CN" altLang="en-US" sz="1500" dirty="0">
              <a:cs typeface="+mn-ea"/>
              <a:sym typeface="+mn-lt"/>
            </a:endParaRPr>
          </a:p>
          <a:p>
            <a:pPr>
              <a:lnSpc>
                <a:spcPct val="130000"/>
              </a:lnSpc>
            </a:pPr>
            <a:r>
              <a:rPr lang="zh-CN" altLang="en-US" b="1" dirty="0">
                <a:solidFill>
                  <a:srgbClr val="FF0000"/>
                </a:solidFill>
                <a:cs typeface="+mn-ea"/>
                <a:sym typeface="+mn-lt"/>
              </a:rPr>
              <a:t>选择汇算清缴扣：单位负担税额大，个人到手：税后工资+汇算清缴时退税额</a:t>
            </a:r>
            <a:endParaRPr lang="en-US" altLang="zh-CN" b="1" dirty="0">
              <a:solidFill>
                <a:srgbClr val="FF0000"/>
              </a:solidFill>
              <a:cs typeface="+mn-ea"/>
              <a:sym typeface="+mn-lt"/>
            </a:endParaRPr>
          </a:p>
          <a:p>
            <a:pPr>
              <a:lnSpc>
                <a:spcPct val="130000"/>
              </a:lnSpc>
            </a:pPr>
            <a:r>
              <a:rPr lang="zh-CN" altLang="en-US" dirty="0">
                <a:cs typeface="+mn-ea"/>
                <a:sym typeface="+mn-lt"/>
              </a:rPr>
              <a:t>建议：</a:t>
            </a:r>
            <a:r>
              <a:rPr lang="zh-CN" altLang="en-US" sz="1650" dirty="0">
                <a:cs typeface="+mn-ea"/>
                <a:sym typeface="+mn-lt"/>
              </a:rPr>
              <a:t>明确税后工资是扣专项附加扣除后的，还是专项附加扣除前</a:t>
            </a:r>
            <a:endParaRPr lang="zh-CN" altLang="en-US" sz="1650" dirty="0">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工资个税计算方法</a:t>
            </a:r>
            <a:r>
              <a:rPr lang="en-US" altLang="zh-CN" dirty="0">
                <a:latin typeface="+mn-lt"/>
                <a:ea typeface="+mn-ea"/>
                <a:cs typeface="+mn-ea"/>
                <a:sym typeface="+mn-lt"/>
              </a:rPr>
              <a:t>——</a:t>
            </a:r>
            <a:r>
              <a:rPr lang="zh-CN" altLang="en-US" b="0" dirty="0">
                <a:solidFill>
                  <a:srgbClr val="FF0000"/>
                </a:solidFill>
                <a:latin typeface="+mn-lt"/>
                <a:ea typeface="+mn-ea"/>
                <a:cs typeface="+mn-ea"/>
                <a:sym typeface="+mn-lt"/>
              </a:rPr>
              <a:t>累计预扣法</a:t>
            </a:r>
            <a:endParaRPr lang="zh-CN" altLang="en-US" dirty="0">
              <a:latin typeface="+mn-lt"/>
              <a:ea typeface="+mn-ea"/>
              <a:cs typeface="+mn-ea"/>
              <a:sym typeface="+mn-lt"/>
            </a:endParaRPr>
          </a:p>
        </p:txBody>
      </p:sp>
      <p:sp>
        <p:nvSpPr>
          <p:cNvPr id="3" name="矩形 2"/>
          <p:cNvSpPr/>
          <p:nvPr/>
        </p:nvSpPr>
        <p:spPr>
          <a:xfrm>
            <a:off x="467544" y="1005576"/>
            <a:ext cx="7614846" cy="2169825"/>
          </a:xfrm>
          <a:prstGeom prst="rect">
            <a:avLst/>
          </a:prstGeom>
        </p:spPr>
        <p:txBody>
          <a:bodyPr wrap="square">
            <a:spAutoFit/>
          </a:bodyPr>
          <a:lstStyle/>
          <a:p>
            <a:pPr>
              <a:lnSpc>
                <a:spcPct val="150000"/>
              </a:lnSpc>
            </a:pPr>
            <a:r>
              <a:rPr lang="zh-CN" altLang="en-US" b="1" dirty="0">
                <a:solidFill>
                  <a:srgbClr val="FF0000"/>
                </a:solidFill>
                <a:cs typeface="+mn-ea"/>
                <a:sym typeface="+mn-lt"/>
              </a:rPr>
              <a:t>问题二：</a:t>
            </a:r>
            <a:endParaRPr lang="zh-CN" altLang="en-US" b="1" dirty="0">
              <a:solidFill>
                <a:srgbClr val="FF0000"/>
              </a:solidFill>
              <a:cs typeface="+mn-ea"/>
              <a:sym typeface="+mn-lt"/>
            </a:endParaRPr>
          </a:p>
          <a:p>
            <a:pPr marL="257175" indent="-257175">
              <a:lnSpc>
                <a:spcPct val="150000"/>
              </a:lnSpc>
              <a:buFont typeface="Wingdings" panose="05000000000000000000" pitchFamily="2" charset="2"/>
              <a:buChar char="Ø"/>
            </a:pPr>
            <a:r>
              <a:rPr lang="zh-CN" altLang="en-US" b="1" dirty="0">
                <a:cs typeface="+mn-ea"/>
                <a:sym typeface="+mn-lt"/>
              </a:rPr>
              <a:t>采用“累计预扣法”计算每个月的工资薪金</a:t>
            </a:r>
            <a:endParaRPr lang="zh-CN" altLang="en-US" b="1" dirty="0">
              <a:cs typeface="+mn-ea"/>
              <a:sym typeface="+mn-lt"/>
            </a:endParaRPr>
          </a:p>
          <a:p>
            <a:pPr marL="257175" indent="-257175">
              <a:lnSpc>
                <a:spcPct val="150000"/>
              </a:lnSpc>
              <a:buFont typeface="Wingdings" panose="05000000000000000000" pitchFamily="2" charset="2"/>
              <a:buChar char="Ø"/>
            </a:pPr>
            <a:r>
              <a:rPr lang="zh-CN" altLang="en-US" b="1" dirty="0">
                <a:cs typeface="+mn-ea"/>
                <a:sym typeface="+mn-lt"/>
              </a:rPr>
              <a:t>出现年中缴纳个税额，逐渐增加，不是固定的税额</a:t>
            </a:r>
            <a:endParaRPr lang="zh-CN" altLang="en-US" b="1" dirty="0">
              <a:cs typeface="+mn-ea"/>
              <a:sym typeface="+mn-lt"/>
            </a:endParaRPr>
          </a:p>
          <a:p>
            <a:pPr marL="257175" indent="-257175">
              <a:lnSpc>
                <a:spcPct val="150000"/>
              </a:lnSpc>
              <a:buFont typeface="Wingdings" panose="05000000000000000000" pitchFamily="2" charset="2"/>
              <a:buChar char="Ø"/>
            </a:pPr>
            <a:r>
              <a:rPr lang="zh-CN" altLang="en-US" b="1" dirty="0">
                <a:cs typeface="+mn-ea"/>
                <a:sym typeface="+mn-lt"/>
              </a:rPr>
              <a:t>人力／财务部门计算时需要倒推税额，重新设立公式</a:t>
            </a:r>
            <a:endParaRPr lang="zh-CN" altLang="en-US" b="1" dirty="0">
              <a:cs typeface="+mn-ea"/>
              <a:sym typeface="+mn-lt"/>
            </a:endParaRPr>
          </a:p>
          <a:p>
            <a:pPr marL="257175" indent="-257175">
              <a:lnSpc>
                <a:spcPct val="150000"/>
              </a:lnSpc>
              <a:buFont typeface="Wingdings" panose="05000000000000000000" pitchFamily="2" charset="2"/>
              <a:buChar char="Ø"/>
            </a:pPr>
            <a:r>
              <a:rPr lang="zh-CN" altLang="en-US" b="1" dirty="0">
                <a:cs typeface="+mn-ea"/>
                <a:sym typeface="+mn-lt"/>
              </a:rPr>
              <a:t>该员工的税前工资年中会逐渐增加</a:t>
            </a:r>
            <a:endParaRPr lang="zh-CN" altLang="en-US" b="1" dirty="0">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矩形 2"/>
          <p:cNvSpPr>
            <a:spLocks noChangeArrowheads="1"/>
          </p:cNvSpPr>
          <p:nvPr/>
        </p:nvSpPr>
        <p:spPr bwMode="auto">
          <a:xfrm>
            <a:off x="467544" y="1037260"/>
            <a:ext cx="7388063" cy="369332"/>
          </a:xfrm>
          <a:prstGeom prst="rect">
            <a:avLst/>
          </a:prstGeom>
          <a:noFill/>
          <a:ln w="9525">
            <a:noFill/>
            <a:miter lim="800000"/>
          </a:ln>
        </p:spPr>
        <p:txBody>
          <a:bodyPr wrap="square">
            <a:spAutoFit/>
          </a:bodyPr>
          <a:lstStyle/>
          <a:p>
            <a:r>
              <a:rPr lang="zh-CN" altLang="en-US" dirty="0">
                <a:solidFill>
                  <a:srgbClr val="FF0000"/>
                </a:solidFill>
                <a:cs typeface="+mn-ea"/>
                <a:sym typeface="+mn-lt"/>
              </a:rPr>
              <a:t>明明白白了解“年终奖”！分析“跳跃性税差”陷阱。</a:t>
            </a:r>
            <a:endParaRPr lang="zh-CN" altLang="en-US" dirty="0">
              <a:solidFill>
                <a:srgbClr val="FF0000"/>
              </a:solidFill>
              <a:cs typeface="+mn-ea"/>
              <a:sym typeface="+mn-lt"/>
            </a:endParaRPr>
          </a:p>
        </p:txBody>
      </p:sp>
      <p:sp>
        <p:nvSpPr>
          <p:cNvPr id="78852" name="矩形 3"/>
          <p:cNvSpPr>
            <a:spLocks noChangeArrowheads="1"/>
          </p:cNvSpPr>
          <p:nvPr/>
        </p:nvSpPr>
        <p:spPr bwMode="auto">
          <a:xfrm>
            <a:off x="467544" y="2895786"/>
            <a:ext cx="8015506" cy="1172629"/>
          </a:xfrm>
          <a:prstGeom prst="rect">
            <a:avLst/>
          </a:prstGeom>
          <a:noFill/>
          <a:ln w="9525">
            <a:noFill/>
            <a:miter lim="800000"/>
          </a:ln>
        </p:spPr>
        <p:txBody>
          <a:bodyPr wrap="square">
            <a:spAutoFit/>
          </a:bodyPr>
          <a:lstStyle/>
          <a:p>
            <a:pPr algn="just">
              <a:lnSpc>
                <a:spcPct val="130000"/>
              </a:lnSpc>
            </a:pPr>
            <a:r>
              <a:rPr lang="en-US" altLang="zh-CN" b="1" dirty="0">
                <a:solidFill>
                  <a:srgbClr val="000000"/>
                </a:solidFill>
                <a:cs typeface="+mn-ea"/>
                <a:sym typeface="+mn-lt"/>
              </a:rPr>
              <a:t>1</a:t>
            </a:r>
            <a:r>
              <a:rPr lang="zh-CN" altLang="en-US" b="1" dirty="0">
                <a:solidFill>
                  <a:srgbClr val="000000"/>
                </a:solidFill>
                <a:cs typeface="+mn-ea"/>
                <a:sym typeface="+mn-lt"/>
              </a:rPr>
              <a:t>、</a:t>
            </a:r>
            <a:r>
              <a:rPr lang="en-US" altLang="zh-CN" b="1" dirty="0">
                <a:solidFill>
                  <a:srgbClr val="000000"/>
                </a:solidFill>
                <a:cs typeface="+mn-ea"/>
                <a:sym typeface="+mn-lt"/>
              </a:rPr>
              <a:t>2018</a:t>
            </a:r>
            <a:r>
              <a:rPr lang="zh-CN" altLang="en-US" b="1" dirty="0">
                <a:solidFill>
                  <a:srgbClr val="000000"/>
                </a:solidFill>
                <a:cs typeface="+mn-ea"/>
                <a:sym typeface="+mn-lt"/>
              </a:rPr>
              <a:t>年终奖的问题</a:t>
            </a:r>
            <a:endParaRPr lang="en-US" altLang="zh-CN" b="1" dirty="0">
              <a:solidFill>
                <a:srgbClr val="000000"/>
              </a:solidFill>
              <a:cs typeface="+mn-ea"/>
              <a:sym typeface="+mn-lt"/>
            </a:endParaRPr>
          </a:p>
          <a:p>
            <a:pPr algn="just">
              <a:lnSpc>
                <a:spcPct val="130000"/>
              </a:lnSpc>
            </a:pPr>
            <a:r>
              <a:rPr lang="en-US" altLang="zh-CN" b="1" dirty="0">
                <a:solidFill>
                  <a:srgbClr val="FF0000"/>
                </a:solidFill>
                <a:cs typeface="+mn-ea"/>
                <a:sym typeface="+mn-lt"/>
              </a:rPr>
              <a:t>2</a:t>
            </a:r>
            <a:r>
              <a:rPr lang="zh-CN" altLang="en-US" b="1" dirty="0">
                <a:solidFill>
                  <a:srgbClr val="FF0000"/>
                </a:solidFill>
                <a:cs typeface="+mn-ea"/>
                <a:sym typeface="+mn-lt"/>
              </a:rPr>
              <a:t>、</a:t>
            </a:r>
            <a:r>
              <a:rPr lang="en-US" altLang="zh-CN" b="1" dirty="0">
                <a:solidFill>
                  <a:srgbClr val="FF0000"/>
                </a:solidFill>
                <a:cs typeface="+mn-ea"/>
                <a:sym typeface="+mn-lt"/>
              </a:rPr>
              <a:t>2019</a:t>
            </a:r>
            <a:r>
              <a:rPr lang="zh-CN" altLang="en-US" b="1" dirty="0">
                <a:solidFill>
                  <a:srgbClr val="FF0000"/>
                </a:solidFill>
                <a:cs typeface="+mn-ea"/>
                <a:sym typeface="+mn-lt"/>
              </a:rPr>
              <a:t>年</a:t>
            </a:r>
            <a:r>
              <a:rPr lang="en-US" altLang="zh-CN" b="1" dirty="0">
                <a:solidFill>
                  <a:srgbClr val="FF0000"/>
                </a:solidFill>
                <a:cs typeface="+mn-ea"/>
                <a:sym typeface="+mn-lt"/>
              </a:rPr>
              <a:t>~2021</a:t>
            </a:r>
            <a:r>
              <a:rPr lang="zh-CN" altLang="en-US" b="1" dirty="0">
                <a:solidFill>
                  <a:srgbClr val="FF0000"/>
                </a:solidFill>
                <a:cs typeface="+mn-ea"/>
                <a:sym typeface="+mn-lt"/>
              </a:rPr>
              <a:t>年终奖问题</a:t>
            </a:r>
            <a:endParaRPr lang="en-US" altLang="zh-CN" b="1" dirty="0">
              <a:solidFill>
                <a:srgbClr val="FF0000"/>
              </a:solidFill>
              <a:cs typeface="+mn-ea"/>
              <a:sym typeface="+mn-lt"/>
            </a:endParaRPr>
          </a:p>
          <a:p>
            <a:pPr algn="just">
              <a:lnSpc>
                <a:spcPct val="130000"/>
              </a:lnSpc>
            </a:pPr>
            <a:r>
              <a:rPr lang="en-US" altLang="zh-CN" b="1" dirty="0">
                <a:solidFill>
                  <a:srgbClr val="000000"/>
                </a:solidFill>
                <a:cs typeface="+mn-ea"/>
                <a:sym typeface="+mn-lt"/>
              </a:rPr>
              <a:t>3</a:t>
            </a:r>
            <a:r>
              <a:rPr lang="zh-CN" altLang="en-US" b="1" dirty="0">
                <a:solidFill>
                  <a:srgbClr val="000000"/>
                </a:solidFill>
                <a:cs typeface="+mn-ea"/>
                <a:sym typeface="+mn-lt"/>
              </a:rPr>
              <a:t>、新政下奖金死亡区间</a:t>
            </a:r>
            <a:endParaRPr lang="zh-CN" altLang="en-US" b="1" dirty="0">
              <a:solidFill>
                <a:srgbClr val="000000"/>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新政下一次性奖金的纳税中应注意的问题</a:t>
            </a:r>
            <a:endParaRPr lang="zh-CN" altLang="en-US" dirty="0">
              <a:latin typeface="+mn-lt"/>
              <a:ea typeface="+mn-ea"/>
              <a:cs typeface="+mn-ea"/>
              <a:sym typeface="+mn-lt"/>
            </a:endParaRPr>
          </a:p>
        </p:txBody>
      </p:sp>
      <p:sp>
        <p:nvSpPr>
          <p:cNvPr id="3" name="矩形 2"/>
          <p:cNvSpPr/>
          <p:nvPr/>
        </p:nvSpPr>
        <p:spPr>
          <a:xfrm>
            <a:off x="467544" y="1564774"/>
            <a:ext cx="8154906" cy="1338828"/>
          </a:xfrm>
          <a:prstGeom prst="rect">
            <a:avLst/>
          </a:prstGeom>
        </p:spPr>
        <p:txBody>
          <a:bodyPr wrap="square">
            <a:spAutoFit/>
          </a:bodyPr>
          <a:lstStyle/>
          <a:p>
            <a:pPr>
              <a:lnSpc>
                <a:spcPct val="150000"/>
              </a:lnSpc>
            </a:pPr>
            <a:r>
              <a:rPr lang="zh-CN" altLang="en-US" b="1" dirty="0">
                <a:solidFill>
                  <a:srgbClr val="FF0000"/>
                </a:solidFill>
                <a:cs typeface="+mn-ea"/>
                <a:sym typeface="+mn-lt"/>
              </a:rPr>
              <a:t>国税发</a:t>
            </a:r>
            <a:r>
              <a:rPr lang="en-US" altLang="zh-CN" b="1" dirty="0">
                <a:solidFill>
                  <a:srgbClr val="FF0000"/>
                </a:solidFill>
                <a:cs typeface="+mn-ea"/>
                <a:sym typeface="+mn-lt"/>
              </a:rPr>
              <a:t>【2005】9</a:t>
            </a:r>
            <a:r>
              <a:rPr lang="zh-CN" altLang="en-US" b="1" dirty="0">
                <a:cs typeface="+mn-ea"/>
                <a:sym typeface="+mn-lt"/>
              </a:rPr>
              <a:t>：</a:t>
            </a:r>
            <a:endParaRPr lang="en-US" altLang="zh-CN" b="1" dirty="0">
              <a:cs typeface="+mn-ea"/>
              <a:sym typeface="+mn-lt"/>
            </a:endParaRPr>
          </a:p>
          <a:p>
            <a:pPr>
              <a:lnSpc>
                <a:spcPct val="150000"/>
              </a:lnSpc>
            </a:pPr>
            <a:r>
              <a:rPr lang="zh-CN" altLang="en-US" b="1" dirty="0">
                <a:cs typeface="+mn-ea"/>
                <a:sym typeface="+mn-lt"/>
              </a:rPr>
              <a:t>先将雇员当月内取得的全年一次性奖金除以</a:t>
            </a:r>
            <a:r>
              <a:rPr lang="en-US" altLang="zh-CN" b="1" dirty="0">
                <a:cs typeface="+mn-ea"/>
                <a:sym typeface="+mn-lt"/>
              </a:rPr>
              <a:t>12</a:t>
            </a:r>
            <a:r>
              <a:rPr lang="zh-CN" altLang="en-US" b="1" dirty="0">
                <a:cs typeface="+mn-ea"/>
                <a:sym typeface="+mn-lt"/>
              </a:rPr>
              <a:t>个月，按其商数确定适用税率和速算扣除数</a:t>
            </a:r>
            <a:endParaRPr lang="zh-CN" altLang="en-US" b="1" dirty="0">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工资及年终奖盲区表</a:t>
            </a:r>
            <a:endParaRPr lang="zh-CN" altLang="en-US" dirty="0">
              <a:latin typeface="+mn-lt"/>
              <a:ea typeface="+mn-ea"/>
              <a:cs typeface="+mn-ea"/>
              <a:sym typeface="+mn-lt"/>
            </a:endParaRPr>
          </a:p>
        </p:txBody>
      </p:sp>
      <p:graphicFrame>
        <p:nvGraphicFramePr>
          <p:cNvPr id="3" name="表格 2"/>
          <p:cNvGraphicFramePr>
            <a:graphicFrameLocks noGrp="1"/>
          </p:cNvGraphicFramePr>
          <p:nvPr/>
        </p:nvGraphicFramePr>
        <p:xfrm>
          <a:off x="483145" y="843559"/>
          <a:ext cx="8265320" cy="3672414"/>
        </p:xfrm>
        <a:graphic>
          <a:graphicData uri="http://schemas.openxmlformats.org/drawingml/2006/table">
            <a:tbl>
              <a:tblPr>
                <a:tableStyleId>{5C22544A-7EE6-4342-B048-85BDC9FD1C3A}</a:tableStyleId>
              </a:tblPr>
              <a:tblGrid>
                <a:gridCol w="971525"/>
                <a:gridCol w="1099099"/>
                <a:gridCol w="699202"/>
                <a:gridCol w="928910"/>
                <a:gridCol w="1269287"/>
                <a:gridCol w="1099099"/>
                <a:gridCol w="1099099"/>
                <a:gridCol w="1099099"/>
              </a:tblGrid>
              <a:tr h="213192">
                <a:tc>
                  <a:txBody>
                    <a:bodyPr/>
                    <a:lstStyle/>
                    <a:p>
                      <a:pPr algn="ctr" fontAlgn="ctr"/>
                      <a:r>
                        <a:rPr lang="zh-CN" altLang="en-US" sz="900" u="none" strike="noStrike" dirty="0">
                          <a:effectLst/>
                          <a:latin typeface="+mn-lt"/>
                          <a:ea typeface="+mn-ea"/>
                          <a:cs typeface="+mn-ea"/>
                          <a:sym typeface="+mn-lt"/>
                        </a:rPr>
                        <a:t>年终奖</a:t>
                      </a:r>
                      <a:endParaRPr lang="zh-CN" altLang="en-US" sz="9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u="none" strike="noStrike">
                          <a:effectLst/>
                          <a:latin typeface="+mn-lt"/>
                          <a:ea typeface="+mn-ea"/>
                          <a:cs typeface="+mn-ea"/>
                          <a:sym typeface="+mn-lt"/>
                        </a:rPr>
                        <a:t>除以</a:t>
                      </a:r>
                      <a:r>
                        <a:rPr lang="en-US" altLang="zh-CN" sz="900" u="none" strike="noStrike">
                          <a:effectLst/>
                          <a:latin typeface="+mn-lt"/>
                          <a:ea typeface="+mn-ea"/>
                          <a:cs typeface="+mn-ea"/>
                          <a:sym typeface="+mn-lt"/>
                        </a:rPr>
                        <a:t>12</a:t>
                      </a:r>
                      <a:r>
                        <a:rPr lang="zh-CN" altLang="en-US" sz="900" u="none" strike="noStrike">
                          <a:effectLst/>
                          <a:latin typeface="+mn-lt"/>
                          <a:ea typeface="+mn-ea"/>
                          <a:cs typeface="+mn-ea"/>
                          <a:sym typeface="+mn-lt"/>
                        </a:rPr>
                        <a:t>的商数</a:t>
                      </a:r>
                      <a:endParaRPr lang="zh-CN" altLang="en-US" sz="9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u="none" strike="noStrike">
                          <a:effectLst/>
                          <a:latin typeface="+mn-lt"/>
                          <a:ea typeface="+mn-ea"/>
                          <a:cs typeface="+mn-ea"/>
                          <a:sym typeface="+mn-lt"/>
                        </a:rPr>
                        <a:t>适用税率</a:t>
                      </a:r>
                      <a:endParaRPr lang="zh-CN" altLang="en-US" sz="9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u="none" strike="noStrike">
                          <a:effectLst/>
                          <a:latin typeface="+mn-lt"/>
                          <a:ea typeface="+mn-ea"/>
                          <a:cs typeface="+mn-ea"/>
                          <a:sym typeface="+mn-lt"/>
                        </a:rPr>
                        <a:t>速算扣除数</a:t>
                      </a:r>
                      <a:endParaRPr lang="zh-CN" altLang="en-US" sz="9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u="none" strike="noStrike">
                          <a:effectLst/>
                          <a:latin typeface="+mn-lt"/>
                          <a:ea typeface="+mn-ea"/>
                          <a:cs typeface="+mn-ea"/>
                          <a:sym typeface="+mn-lt"/>
                        </a:rPr>
                        <a:t>应纳税额</a:t>
                      </a:r>
                      <a:endParaRPr lang="zh-CN" altLang="en-US" sz="9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u="none" strike="noStrike">
                          <a:effectLst/>
                          <a:latin typeface="+mn-lt"/>
                          <a:ea typeface="+mn-ea"/>
                          <a:cs typeface="+mn-ea"/>
                          <a:sym typeface="+mn-lt"/>
                        </a:rPr>
                        <a:t>多发奖金数额</a:t>
                      </a:r>
                      <a:endParaRPr lang="zh-CN" altLang="en-US" sz="9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u="none" strike="noStrike">
                          <a:effectLst/>
                          <a:latin typeface="+mn-lt"/>
                          <a:ea typeface="+mn-ea"/>
                          <a:cs typeface="+mn-ea"/>
                          <a:sym typeface="+mn-lt"/>
                        </a:rPr>
                        <a:t>增加税额</a:t>
                      </a:r>
                      <a:endParaRPr lang="zh-CN" altLang="en-US" sz="9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u="none" strike="noStrike">
                          <a:effectLst/>
                          <a:latin typeface="+mn-lt"/>
                          <a:ea typeface="+mn-ea"/>
                          <a:cs typeface="+mn-ea"/>
                          <a:sym typeface="+mn-lt"/>
                        </a:rPr>
                        <a:t>税后数额</a:t>
                      </a:r>
                      <a:endParaRPr lang="zh-CN" altLang="en-US" sz="9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algn="ctr" fontAlgn="ctr"/>
                      <a:r>
                        <a:rPr lang="en-US" altLang="zh-CN" sz="800" u="none" strike="noStrike" dirty="0">
                          <a:effectLst/>
                          <a:latin typeface="+mn-lt"/>
                          <a:ea typeface="+mn-ea"/>
                          <a:cs typeface="+mn-ea"/>
                          <a:sym typeface="+mn-lt"/>
                        </a:rPr>
                        <a:t>36,000.00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CN" sz="800" u="none" strike="noStrike" dirty="0">
                          <a:effectLst/>
                          <a:latin typeface="+mn-lt"/>
                          <a:ea typeface="+mn-ea"/>
                          <a:cs typeface="+mn-ea"/>
                          <a:sym typeface="+mn-lt"/>
                        </a:rPr>
                        <a:t>3,000.00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CN" sz="800" u="none" strike="noStrike" dirty="0">
                          <a:effectLst/>
                          <a:latin typeface="+mn-lt"/>
                          <a:ea typeface="+mn-ea"/>
                          <a:cs typeface="+mn-ea"/>
                          <a:sym typeface="+mn-lt"/>
                        </a:rPr>
                        <a:t>3%</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CN" sz="800" u="none" strike="noStrike" dirty="0">
                          <a:effectLst/>
                          <a:latin typeface="+mn-lt"/>
                          <a:ea typeface="+mn-ea"/>
                          <a:cs typeface="+mn-ea"/>
                          <a:sym typeface="+mn-lt"/>
                        </a:rPr>
                        <a:t>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CN" sz="800" u="none" strike="noStrike" dirty="0">
                          <a:effectLst/>
                          <a:latin typeface="+mn-lt"/>
                          <a:ea typeface="+mn-ea"/>
                          <a:cs typeface="+mn-ea"/>
                          <a:sym typeface="+mn-lt"/>
                        </a:rPr>
                        <a:t>1,080.00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CN" altLang="en-US" sz="800" u="none" strike="noStrike" dirty="0">
                          <a:effectLst/>
                          <a:latin typeface="+mn-lt"/>
                          <a:ea typeface="+mn-ea"/>
                          <a:cs typeface="+mn-ea"/>
                          <a:sym typeface="+mn-lt"/>
                        </a:rPr>
                        <a:t>　</a:t>
                      </a:r>
                      <a:endParaRPr lang="zh-CN" altLang="en-US"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CN" altLang="en-US" sz="800" u="none" strike="noStrike" dirty="0">
                          <a:effectLst/>
                          <a:latin typeface="+mn-lt"/>
                          <a:ea typeface="+mn-ea"/>
                          <a:cs typeface="+mn-ea"/>
                          <a:sym typeface="+mn-lt"/>
                        </a:rPr>
                        <a:t>　</a:t>
                      </a:r>
                      <a:endParaRPr lang="zh-CN" altLang="en-US"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CN" sz="800" u="none" strike="noStrike" dirty="0">
                          <a:effectLst/>
                          <a:latin typeface="+mn-lt"/>
                          <a:ea typeface="+mn-ea"/>
                          <a:cs typeface="+mn-ea"/>
                          <a:sym typeface="+mn-lt"/>
                        </a:rPr>
                        <a:t>34,920.00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2561">
                <a:tc>
                  <a:txBody>
                    <a:bodyPr/>
                    <a:lstStyle/>
                    <a:p>
                      <a:pPr algn="ctr" fontAlgn="ctr"/>
                      <a:r>
                        <a:rPr lang="en-US" altLang="zh-CN" sz="800" u="none" strike="noStrike" dirty="0">
                          <a:effectLst/>
                          <a:latin typeface="+mn-lt"/>
                          <a:ea typeface="+mn-ea"/>
                          <a:cs typeface="+mn-ea"/>
                          <a:sym typeface="+mn-lt"/>
                        </a:rPr>
                        <a:t>36,001.00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3,000.08</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3,390.10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1</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2,310.10</a:t>
                      </a:r>
                      <a:endParaRPr lang="en-US" altLang="zh-CN" sz="800" b="0" i="0" u="none" strike="noStrike" dirty="0">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32,610.90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algn="ctr" fontAlgn="ctr"/>
                      <a:r>
                        <a:rPr lang="en-US" altLang="zh-CN" sz="800" u="none" strike="noStrike" dirty="0">
                          <a:effectLst/>
                          <a:latin typeface="+mn-lt"/>
                          <a:ea typeface="+mn-ea"/>
                          <a:cs typeface="+mn-ea"/>
                          <a:sym typeface="+mn-lt"/>
                        </a:rPr>
                        <a:t>38,566.67</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3,213.89</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10%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3,646.67</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2,566.67</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2,566.67</a:t>
                      </a:r>
                      <a:endParaRPr lang="en-US" altLang="zh-CN" sz="800" b="0" i="0" u="none" strike="noStrike" dirty="0">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34,920.00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144,000.00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12,000.00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210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14,190.00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129,810.00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2561">
                <a:tc>
                  <a:txBody>
                    <a:bodyPr/>
                    <a:lstStyle/>
                    <a:p>
                      <a:pPr algn="ctr" fontAlgn="ctr"/>
                      <a:r>
                        <a:rPr lang="en-US" altLang="zh-CN" sz="800" u="none" strike="noStrike">
                          <a:effectLst/>
                          <a:latin typeface="+mn-lt"/>
                          <a:ea typeface="+mn-ea"/>
                          <a:cs typeface="+mn-ea"/>
                          <a:sym typeface="+mn-lt"/>
                        </a:rPr>
                        <a:t>144,001.00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12,000.08</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1,410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27,390.20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13,200.20</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116,610.80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algn="ctr" fontAlgn="ctr"/>
                      <a:r>
                        <a:rPr lang="en-US" altLang="zh-CN" sz="800" u="none" strike="noStrike">
                          <a:effectLst/>
                          <a:latin typeface="+mn-lt"/>
                          <a:ea typeface="+mn-ea"/>
                          <a:cs typeface="+mn-ea"/>
                          <a:sym typeface="+mn-lt"/>
                        </a:rPr>
                        <a:t>160,500.00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13,375.00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1,410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30,690.00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16,500.00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16,500.00</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129,810.00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300,000.00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25,000.00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20%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1,410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58,590.00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241,410.00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2561">
                <a:tc>
                  <a:txBody>
                    <a:bodyPr/>
                    <a:lstStyle/>
                    <a:p>
                      <a:pPr algn="ctr" fontAlgn="ctr"/>
                      <a:r>
                        <a:rPr lang="en-US" altLang="zh-CN" sz="800" u="none" strike="noStrike">
                          <a:effectLst/>
                          <a:latin typeface="+mn-lt"/>
                          <a:ea typeface="+mn-ea"/>
                          <a:cs typeface="+mn-ea"/>
                          <a:sym typeface="+mn-lt"/>
                        </a:rPr>
                        <a:t>300,001.00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25,000.08</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2,660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72,340.25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13,750.25</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227,660.75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algn="ctr" fontAlgn="ctr"/>
                      <a:r>
                        <a:rPr lang="en-US" altLang="zh-CN" sz="800" u="none" strike="noStrike">
                          <a:effectLst/>
                          <a:latin typeface="+mn-lt"/>
                          <a:ea typeface="+mn-ea"/>
                          <a:cs typeface="+mn-ea"/>
                          <a:sym typeface="+mn-lt"/>
                        </a:rPr>
                        <a:t>318,333.33</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26,527.78</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2,660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76,923.33</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18,333.33</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18,333.33</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241,410.00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420,000.00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35,000.00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25%</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2,660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102,340.00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317,660.00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2561">
                <a:tc>
                  <a:txBody>
                    <a:bodyPr/>
                    <a:lstStyle/>
                    <a:p>
                      <a:pPr algn="ctr" fontAlgn="ctr"/>
                      <a:r>
                        <a:rPr lang="en-US" altLang="zh-CN" sz="800" u="none" strike="noStrike">
                          <a:effectLst/>
                          <a:latin typeface="+mn-lt"/>
                          <a:ea typeface="+mn-ea"/>
                          <a:cs typeface="+mn-ea"/>
                          <a:sym typeface="+mn-lt"/>
                        </a:rPr>
                        <a:t>420,001.00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35,000.08</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4,410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121,590.30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19,250.30</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298,410.70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algn="ctr" fontAlgn="ctr"/>
                      <a:r>
                        <a:rPr lang="en-US" altLang="zh-CN" sz="800" u="none" strike="noStrike">
                          <a:effectLst/>
                          <a:latin typeface="+mn-lt"/>
                          <a:ea typeface="+mn-ea"/>
                          <a:cs typeface="+mn-ea"/>
                          <a:sym typeface="+mn-lt"/>
                        </a:rPr>
                        <a:t>447,500.00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37,291.67</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4,410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129,840.00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27,500.00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27,500.00</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317,660.00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660,000.00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55,000.00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30%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4,410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193,590.00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466,410.00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2561">
                <a:tc>
                  <a:txBody>
                    <a:bodyPr/>
                    <a:lstStyle/>
                    <a:p>
                      <a:pPr algn="ctr" fontAlgn="ctr"/>
                      <a:r>
                        <a:rPr lang="en-US" altLang="zh-CN" sz="800" u="none" strike="noStrike">
                          <a:effectLst/>
                          <a:latin typeface="+mn-lt"/>
                          <a:ea typeface="+mn-ea"/>
                          <a:cs typeface="+mn-ea"/>
                          <a:sym typeface="+mn-lt"/>
                        </a:rPr>
                        <a:t>660,001.00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55,000.08</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7,160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223,840.35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1</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30,250.35</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436,160.65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algn="ctr" fontAlgn="ctr"/>
                      <a:r>
                        <a:rPr lang="en-US" altLang="zh-CN" sz="800" u="none" strike="noStrike">
                          <a:effectLst/>
                          <a:latin typeface="+mn-lt"/>
                          <a:ea typeface="+mn-ea"/>
                          <a:cs typeface="+mn-ea"/>
                          <a:sym typeface="+mn-lt"/>
                        </a:rPr>
                        <a:t>706,538.46</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58,878.21</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35%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7,160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240,128.46</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46,538.46</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46,538.46</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466,410.00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561">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960,000.00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80,000.00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35%</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7,160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328,840.00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zh-CN" altLang="en-US" sz="800" u="none" strike="noStrike" kern="1200" dirty="0">
                          <a:solidFill>
                            <a:schemeClr val="dk1"/>
                          </a:solidFill>
                          <a:effectLst/>
                          <a:latin typeface="+mn-lt"/>
                          <a:ea typeface="+mn-ea"/>
                          <a:cs typeface="+mn-ea"/>
                          <a:sym typeface="+mn-lt"/>
                        </a:rPr>
                        <a:t>　</a:t>
                      </a:r>
                      <a:endParaRPr lang="zh-CN" altLang="en-US"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r>
                        <a:rPr lang="en-US" altLang="zh-CN" sz="800" u="none" strike="noStrike" kern="1200" dirty="0">
                          <a:solidFill>
                            <a:schemeClr val="dk1"/>
                          </a:solidFill>
                          <a:effectLst/>
                          <a:latin typeface="+mn-lt"/>
                          <a:ea typeface="+mn-ea"/>
                          <a:cs typeface="+mn-ea"/>
                          <a:sym typeface="+mn-lt"/>
                        </a:rPr>
                        <a:t>631,160.00</a:t>
                      </a:r>
                      <a:endParaRPr lang="en-US" altLang="zh-CN" sz="800" u="none" strike="noStrike" kern="1200" dirty="0">
                        <a:solidFill>
                          <a:schemeClr val="dk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2561">
                <a:tc>
                  <a:txBody>
                    <a:bodyPr/>
                    <a:lstStyle/>
                    <a:p>
                      <a:pPr algn="ctr" fontAlgn="ctr"/>
                      <a:r>
                        <a:rPr lang="en-US" altLang="zh-CN" sz="800" u="none" strike="noStrike">
                          <a:effectLst/>
                          <a:latin typeface="+mn-lt"/>
                          <a:ea typeface="+mn-ea"/>
                          <a:cs typeface="+mn-ea"/>
                          <a:sym typeface="+mn-lt"/>
                        </a:rPr>
                        <a:t>960,001.00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80,000.08</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15,160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416,840.45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88,000.45</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543,160.55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685">
                <a:tc>
                  <a:txBody>
                    <a:bodyPr/>
                    <a:lstStyle/>
                    <a:p>
                      <a:pPr algn="ctr" fontAlgn="ctr"/>
                      <a:r>
                        <a:rPr lang="en-US" altLang="zh-CN" sz="800" u="none" strike="noStrike">
                          <a:effectLst/>
                          <a:latin typeface="+mn-lt"/>
                          <a:ea typeface="+mn-ea"/>
                          <a:cs typeface="+mn-ea"/>
                          <a:sym typeface="+mn-lt"/>
                        </a:rPr>
                        <a:t>1,120,000.00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93,333.33</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45%</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15,160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488,840.00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160,000.00</a:t>
                      </a:r>
                      <a:endParaRPr lang="en-US" altLang="zh-CN" sz="800" b="0" i="0" u="none" strike="noStrike">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a:effectLst/>
                          <a:latin typeface="+mn-lt"/>
                          <a:ea typeface="+mn-ea"/>
                          <a:cs typeface="+mn-ea"/>
                          <a:sym typeface="+mn-lt"/>
                        </a:rPr>
                        <a:t>160,000.00</a:t>
                      </a:r>
                      <a:endParaRPr lang="en-US" altLang="zh-CN" sz="800" b="0" i="0" u="none" strike="noStrike">
                        <a:solidFill>
                          <a:srgbClr val="FF0000"/>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800" u="none" strike="noStrike" dirty="0">
                          <a:effectLst/>
                          <a:latin typeface="+mn-lt"/>
                          <a:ea typeface="+mn-ea"/>
                          <a:cs typeface="+mn-ea"/>
                          <a:sym typeface="+mn-lt"/>
                        </a:rPr>
                        <a:t>631,160.00</a:t>
                      </a:r>
                      <a:endParaRPr lang="en-US" altLang="zh-CN" sz="800" b="0" i="0" u="none" strike="noStrike" dirty="0">
                        <a:solidFill>
                          <a:srgbClr val="616161"/>
                        </a:solidFill>
                        <a:effectLst/>
                        <a:latin typeface="+mn-lt"/>
                        <a:ea typeface="+mn-ea"/>
                        <a:cs typeface="+mn-ea"/>
                        <a:sym typeface="+mn-lt"/>
                      </a:endParaRPr>
                    </a:p>
                  </a:txBody>
                  <a:tcPr marL="5498" marR="5498" marT="54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bject 2"/>
          <p:cNvSpPr>
            <a:spLocks noChangeArrowheads="1"/>
          </p:cNvSpPr>
          <p:nvPr/>
        </p:nvSpPr>
        <p:spPr bwMode="auto">
          <a:xfrm>
            <a:off x="1" y="698352"/>
            <a:ext cx="3236120" cy="3765026"/>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5124" name="object 3"/>
          <p:cNvSpPr>
            <a:spLocks noChangeArrowheads="1"/>
          </p:cNvSpPr>
          <p:nvPr/>
        </p:nvSpPr>
        <p:spPr bwMode="auto">
          <a:xfrm>
            <a:off x="2049067" y="699543"/>
            <a:ext cx="1187053" cy="3765026"/>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11" name="圆角矩形 10"/>
          <p:cNvSpPr/>
          <p:nvPr/>
        </p:nvSpPr>
        <p:spPr>
          <a:xfrm>
            <a:off x="3329863" y="1743823"/>
            <a:ext cx="469106" cy="40243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1</a:t>
            </a:r>
            <a:endParaRPr lang="zh-CN" altLang="en-US" sz="4050" b="1">
              <a:solidFill>
                <a:schemeClr val="tx1"/>
              </a:solidFill>
              <a:latin typeface="Brush Script MT" panose="03060802040406070304" pitchFamily="2" charset="0"/>
              <a:cs typeface="+mn-ea"/>
              <a:sym typeface="+mn-lt"/>
            </a:endParaRPr>
          </a:p>
        </p:txBody>
      </p:sp>
      <p:sp>
        <p:nvSpPr>
          <p:cNvPr id="203" name="object 203"/>
          <p:cNvSpPr txBox="1"/>
          <p:nvPr/>
        </p:nvSpPr>
        <p:spPr>
          <a:xfrm>
            <a:off x="3898702" y="3187877"/>
            <a:ext cx="3723085" cy="432683"/>
          </a:xfrm>
          <a:prstGeom prst="rect">
            <a:avLst/>
          </a:prstGeom>
        </p:spPr>
        <p:txBody>
          <a:bodyPr wrap="square" lIns="0" tIns="0" rIns="0" bIns="0">
            <a:spAutoFit/>
          </a:bodyPr>
          <a:lstStyle/>
          <a:p>
            <a:pPr marL="8890">
              <a:lnSpc>
                <a:spcPct val="130000"/>
              </a:lnSpc>
              <a:defRPr/>
            </a:pPr>
            <a:r>
              <a:rPr lang="zh-CN" altLang="en-US" sz="2400" b="1" dirty="0">
                <a:solidFill>
                  <a:schemeClr val="bg1">
                    <a:lumMod val="65000"/>
                  </a:schemeClr>
                </a:solidFill>
                <a:cs typeface="+mn-ea"/>
                <a:sym typeface="+mn-lt"/>
              </a:rPr>
              <a:t>董监高人群薪酬及个税统筹</a:t>
            </a:r>
            <a:endParaRPr lang="zh-CN" altLang="en-US" sz="2400" b="1" dirty="0">
              <a:solidFill>
                <a:schemeClr val="bg1">
                  <a:lumMod val="65000"/>
                </a:schemeClr>
              </a:solidFill>
              <a:cs typeface="+mn-ea"/>
              <a:sym typeface="+mn-lt"/>
            </a:endParaRPr>
          </a:p>
        </p:txBody>
      </p:sp>
      <p:cxnSp>
        <p:nvCxnSpPr>
          <p:cNvPr id="209" name="直接连接符 208"/>
          <p:cNvCxnSpPr/>
          <p:nvPr/>
        </p:nvCxnSpPr>
        <p:spPr>
          <a:xfrm>
            <a:off x="3925492" y="2130683"/>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87329" y="341710"/>
            <a:ext cx="1238544" cy="1107996"/>
          </a:xfrm>
          <a:prstGeom prst="rect">
            <a:avLst/>
          </a:prstGeom>
        </p:spPr>
        <p:txBody>
          <a:bodyPr wrap="none">
            <a:spAutoFit/>
          </a:bodyPr>
          <a:lstStyle/>
          <a:p>
            <a:pPr>
              <a:defRPr/>
            </a:pPr>
            <a:r>
              <a:rPr lang="zh-CN" altLang="en-US" sz="3600" b="1" dirty="0">
                <a:cs typeface="+mn-ea"/>
                <a:sym typeface="+mn-lt"/>
              </a:rPr>
              <a:t>目录</a:t>
            </a:r>
            <a:endParaRPr lang="en-US" altLang="zh-CN" sz="3600" b="1" dirty="0">
              <a:cs typeface="+mn-ea"/>
              <a:sym typeface="+mn-lt"/>
            </a:endParaRPr>
          </a:p>
          <a:p>
            <a:pPr>
              <a:spcBef>
                <a:spcPts val="1800"/>
              </a:spcBef>
              <a:defRPr/>
            </a:pPr>
            <a:r>
              <a:rPr lang="en-US" altLang="zh-CN" sz="1500" b="1" i="1" spc="-4" dirty="0">
                <a:cs typeface="+mn-ea"/>
                <a:sym typeface="+mn-lt"/>
              </a:rPr>
              <a:t>CONTENTS</a:t>
            </a:r>
            <a:endParaRPr lang="en-US" altLang="zh-CN" sz="1500" b="1" dirty="0">
              <a:cs typeface="+mn-ea"/>
              <a:sym typeface="+mn-lt"/>
            </a:endParaRPr>
          </a:p>
        </p:txBody>
      </p:sp>
      <p:cxnSp>
        <p:nvCxnSpPr>
          <p:cNvPr id="208" name="直接连接符 207"/>
          <p:cNvCxnSpPr/>
          <p:nvPr/>
        </p:nvCxnSpPr>
        <p:spPr>
          <a:xfrm>
            <a:off x="3925492" y="290824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329863" y="2507497"/>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2</a:t>
            </a:r>
            <a:endParaRPr lang="zh-CN" altLang="en-US" sz="4050" b="1">
              <a:solidFill>
                <a:schemeClr val="tx1"/>
              </a:solidFill>
              <a:latin typeface="Brush Script MT" panose="03060802040406070304" pitchFamily="2" charset="0"/>
              <a:cs typeface="+mn-ea"/>
              <a:sym typeface="+mn-lt"/>
            </a:endParaRPr>
          </a:p>
        </p:txBody>
      </p:sp>
      <p:sp>
        <p:nvSpPr>
          <p:cNvPr id="20" name="object 203"/>
          <p:cNvSpPr txBox="1"/>
          <p:nvPr/>
        </p:nvSpPr>
        <p:spPr>
          <a:xfrm>
            <a:off x="3898702" y="3963992"/>
            <a:ext cx="3723085" cy="432683"/>
          </a:xfrm>
          <a:prstGeom prst="rect">
            <a:avLst/>
          </a:prstGeom>
        </p:spPr>
        <p:txBody>
          <a:bodyPr wrap="square" lIns="0" tIns="0" rIns="0" bIns="0">
            <a:spAutoFit/>
          </a:bodyPr>
          <a:lstStyle/>
          <a:p>
            <a:pPr marL="8890">
              <a:lnSpc>
                <a:spcPct val="130000"/>
              </a:lnSpc>
              <a:defRPr/>
            </a:pPr>
            <a:r>
              <a:rPr lang="zh-CN" altLang="en-US" sz="2400" b="1" dirty="0">
                <a:solidFill>
                  <a:schemeClr val="bg1">
                    <a:lumMod val="65000"/>
                  </a:schemeClr>
                </a:solidFill>
                <a:cs typeface="+mn-ea"/>
                <a:sym typeface="+mn-lt"/>
              </a:rPr>
              <a:t>个税社保联动及用工模式</a:t>
            </a:r>
            <a:endParaRPr lang="zh-CN" altLang="en-US" sz="2400" b="1" dirty="0">
              <a:solidFill>
                <a:schemeClr val="bg1">
                  <a:lumMod val="65000"/>
                </a:schemeClr>
              </a:solidFill>
              <a:cs typeface="+mn-ea"/>
              <a:sym typeface="+mn-lt"/>
            </a:endParaRPr>
          </a:p>
        </p:txBody>
      </p:sp>
      <p:cxnSp>
        <p:nvCxnSpPr>
          <p:cNvPr id="207" name="直接连接符 206"/>
          <p:cNvCxnSpPr/>
          <p:nvPr/>
        </p:nvCxnSpPr>
        <p:spPr>
          <a:xfrm>
            <a:off x="3925492" y="3685812"/>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329863" y="3269979"/>
            <a:ext cx="469106" cy="40124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bg1">
                    <a:lumMod val="65000"/>
                  </a:schemeClr>
                </a:solidFill>
                <a:latin typeface="Brush Script MT" panose="03060802040406070304" pitchFamily="2" charset="0"/>
                <a:cs typeface="+mn-ea"/>
                <a:sym typeface="+mn-lt"/>
              </a:rPr>
              <a:t>3</a:t>
            </a:r>
            <a:endParaRPr lang="zh-CN" altLang="en-US" sz="4050" b="1">
              <a:solidFill>
                <a:schemeClr val="bg1">
                  <a:lumMod val="65000"/>
                </a:schemeClr>
              </a:solidFill>
              <a:latin typeface="Brush Script MT" panose="03060802040406070304" pitchFamily="2" charset="0"/>
              <a:cs typeface="+mn-ea"/>
              <a:sym typeface="+mn-lt"/>
            </a:endParaRPr>
          </a:p>
        </p:txBody>
      </p:sp>
      <p:sp>
        <p:nvSpPr>
          <p:cNvPr id="25" name="object 203"/>
          <p:cNvSpPr txBox="1"/>
          <p:nvPr/>
        </p:nvSpPr>
        <p:spPr>
          <a:xfrm>
            <a:off x="3898702" y="1635646"/>
            <a:ext cx="3489722" cy="432683"/>
          </a:xfrm>
          <a:prstGeom prst="rect">
            <a:avLst/>
          </a:prstGeom>
        </p:spPr>
        <p:txBody>
          <a:bodyPr wrap="square" lIns="0" tIns="0" rIns="0" bIns="0">
            <a:spAutoFit/>
          </a:bodyPr>
          <a:lstStyle/>
          <a:p>
            <a:pPr marL="8890">
              <a:lnSpc>
                <a:spcPct val="130000"/>
              </a:lnSpc>
              <a:defRPr/>
            </a:pPr>
            <a:r>
              <a:rPr lang="zh-CN" altLang="en-US" sz="2400" b="1" dirty="0">
                <a:cs typeface="+mn-ea"/>
                <a:sym typeface="+mn-lt"/>
              </a:rPr>
              <a:t>新个税要点解析与规划</a:t>
            </a:r>
            <a:endParaRPr lang="zh-CN" altLang="en-US" sz="2400" b="1" dirty="0">
              <a:cs typeface="+mn-ea"/>
              <a:sym typeface="+mn-lt"/>
            </a:endParaRPr>
          </a:p>
        </p:txBody>
      </p:sp>
      <p:cxnSp>
        <p:nvCxnSpPr>
          <p:cNvPr id="213" name="直接连接符 212"/>
          <p:cNvCxnSpPr/>
          <p:nvPr/>
        </p:nvCxnSpPr>
        <p:spPr>
          <a:xfrm>
            <a:off x="3925492" y="446337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329863" y="4032465"/>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bg1">
                    <a:lumMod val="65000"/>
                  </a:schemeClr>
                </a:solidFill>
                <a:latin typeface="Brush Script MT" panose="03060802040406070304" pitchFamily="2" charset="0"/>
                <a:cs typeface="+mn-ea"/>
                <a:sym typeface="+mn-lt"/>
              </a:rPr>
              <a:t>4</a:t>
            </a:r>
            <a:endParaRPr lang="zh-CN" altLang="en-US" sz="4050" b="1">
              <a:solidFill>
                <a:schemeClr val="bg1">
                  <a:lumMod val="65000"/>
                </a:schemeClr>
              </a:solidFill>
              <a:latin typeface="Brush Script MT" panose="03060802040406070304" pitchFamily="2" charset="0"/>
              <a:cs typeface="+mn-ea"/>
              <a:sym typeface="+mn-lt"/>
            </a:endParaRPr>
          </a:p>
        </p:txBody>
      </p:sp>
      <p:sp>
        <p:nvSpPr>
          <p:cNvPr id="26" name="object 203"/>
          <p:cNvSpPr txBox="1"/>
          <p:nvPr/>
        </p:nvSpPr>
        <p:spPr>
          <a:xfrm>
            <a:off x="3898702" y="2411761"/>
            <a:ext cx="3489722" cy="432683"/>
          </a:xfrm>
          <a:prstGeom prst="rect">
            <a:avLst/>
          </a:prstGeom>
        </p:spPr>
        <p:txBody>
          <a:bodyPr lIns="0" tIns="0" rIns="0" bIns="0">
            <a:spAutoFit/>
          </a:bodyPr>
          <a:lstStyle/>
          <a:p>
            <a:pPr marL="8890">
              <a:lnSpc>
                <a:spcPct val="130000"/>
              </a:lnSpc>
              <a:defRPr/>
            </a:pPr>
            <a:r>
              <a:rPr lang="zh-CN" altLang="en-US" sz="2400" b="1" dirty="0">
                <a:cs typeface="+mn-ea"/>
                <a:sym typeface="+mn-lt"/>
              </a:rPr>
              <a:t>经营所得税务风险与防控</a:t>
            </a:r>
            <a:endParaRPr lang="zh-CN" altLang="en-US" sz="2400" b="1" dirty="0">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经营所得</a:t>
            </a:r>
            <a:endParaRPr lang="zh-CN" altLang="en-US" sz="1350" dirty="0">
              <a:latin typeface="+mn-lt"/>
              <a:ea typeface="+mn-ea"/>
              <a:cs typeface="+mn-ea"/>
              <a:sym typeface="+mn-lt"/>
            </a:endParaRPr>
          </a:p>
        </p:txBody>
      </p:sp>
      <p:sp>
        <p:nvSpPr>
          <p:cNvPr id="3" name="矩形 2"/>
          <p:cNvSpPr/>
          <p:nvPr/>
        </p:nvSpPr>
        <p:spPr>
          <a:xfrm>
            <a:off x="467544" y="877904"/>
            <a:ext cx="8316924" cy="2239074"/>
          </a:xfrm>
          <a:prstGeom prst="rect">
            <a:avLst/>
          </a:prstGeom>
        </p:spPr>
        <p:txBody>
          <a:bodyPr wrap="square">
            <a:spAutoFit/>
          </a:bodyPr>
          <a:lstStyle/>
          <a:p>
            <a:pPr>
              <a:lnSpc>
                <a:spcPct val="150000"/>
              </a:lnSpc>
            </a:pPr>
            <a:r>
              <a:rPr lang="zh-CN" altLang="en-US" b="1" dirty="0">
                <a:cs typeface="+mn-ea"/>
                <a:sym typeface="+mn-lt"/>
              </a:rPr>
              <a:t>经营所得是指：</a:t>
            </a:r>
            <a:endParaRPr lang="en-US" altLang="zh-CN" b="1" dirty="0">
              <a:cs typeface="+mn-ea"/>
              <a:sym typeface="+mn-lt"/>
            </a:endParaRPr>
          </a:p>
          <a:p>
            <a:pPr>
              <a:lnSpc>
                <a:spcPct val="150000"/>
              </a:lnSpc>
            </a:pPr>
            <a:r>
              <a:rPr lang="en-US" altLang="zh-CN" sz="1500" dirty="0">
                <a:cs typeface="+mn-ea"/>
                <a:sym typeface="+mn-lt"/>
              </a:rPr>
              <a:t>1</a:t>
            </a:r>
            <a:r>
              <a:rPr lang="zh-CN" altLang="en-US" sz="1500" dirty="0">
                <a:cs typeface="+mn-ea"/>
                <a:sym typeface="+mn-lt"/>
              </a:rPr>
              <a:t>、</a:t>
            </a:r>
            <a:r>
              <a:rPr lang="zh-CN" altLang="en-US" sz="1500" b="1" dirty="0">
                <a:cs typeface="+mn-ea"/>
                <a:sym typeface="+mn-lt"/>
              </a:rPr>
              <a:t>个体工商户</a:t>
            </a:r>
            <a:r>
              <a:rPr lang="zh-CN" altLang="en-US" sz="1500" dirty="0">
                <a:cs typeface="+mn-ea"/>
                <a:sym typeface="+mn-lt"/>
              </a:rPr>
              <a:t>从事生产、经营活动取得的所得，</a:t>
            </a:r>
            <a:r>
              <a:rPr lang="zh-CN" altLang="en-US" sz="1500" b="1" dirty="0">
                <a:cs typeface="+mn-ea"/>
                <a:sym typeface="+mn-lt"/>
              </a:rPr>
              <a:t>个人独资企业投资人、合伙企业的个人合伙人</a:t>
            </a:r>
            <a:r>
              <a:rPr lang="zh-CN" altLang="en-US" sz="1500" dirty="0">
                <a:cs typeface="+mn-ea"/>
                <a:sym typeface="+mn-lt"/>
              </a:rPr>
              <a:t>来源于境内注册的个人独资企业、合伙企业生产、经营的所得；</a:t>
            </a:r>
            <a:endParaRPr lang="zh-CN" altLang="en-US" sz="1500" dirty="0">
              <a:cs typeface="+mn-ea"/>
              <a:sym typeface="+mn-lt"/>
            </a:endParaRPr>
          </a:p>
          <a:p>
            <a:pPr>
              <a:lnSpc>
                <a:spcPct val="150000"/>
              </a:lnSpc>
            </a:pPr>
            <a:r>
              <a:rPr lang="en-US" altLang="zh-CN" sz="1500" dirty="0">
                <a:cs typeface="+mn-ea"/>
                <a:sym typeface="+mn-lt"/>
              </a:rPr>
              <a:t>2</a:t>
            </a:r>
            <a:r>
              <a:rPr lang="zh-CN" altLang="en-US" sz="1500" dirty="0">
                <a:cs typeface="+mn-ea"/>
                <a:sym typeface="+mn-lt"/>
              </a:rPr>
              <a:t>、个人依法</a:t>
            </a:r>
            <a:r>
              <a:rPr lang="zh-CN" altLang="en-US" sz="1500" b="1" dirty="0">
                <a:cs typeface="+mn-ea"/>
                <a:sym typeface="+mn-lt"/>
              </a:rPr>
              <a:t>从事办学、医疗、咨询以及其他有偿服务活动</a:t>
            </a:r>
            <a:r>
              <a:rPr lang="zh-CN" altLang="en-US" sz="1500" dirty="0">
                <a:cs typeface="+mn-ea"/>
                <a:sym typeface="+mn-lt"/>
              </a:rPr>
              <a:t>取得的所得；</a:t>
            </a:r>
            <a:endParaRPr lang="zh-CN" altLang="en-US" sz="1500" dirty="0">
              <a:cs typeface="+mn-ea"/>
              <a:sym typeface="+mn-lt"/>
            </a:endParaRPr>
          </a:p>
          <a:p>
            <a:pPr>
              <a:lnSpc>
                <a:spcPct val="150000"/>
              </a:lnSpc>
            </a:pPr>
            <a:r>
              <a:rPr lang="en-US" altLang="zh-CN" sz="1500" dirty="0">
                <a:cs typeface="+mn-ea"/>
                <a:sym typeface="+mn-lt"/>
              </a:rPr>
              <a:t>3</a:t>
            </a:r>
            <a:r>
              <a:rPr lang="zh-CN" altLang="en-US" sz="1500" dirty="0">
                <a:cs typeface="+mn-ea"/>
                <a:sym typeface="+mn-lt"/>
              </a:rPr>
              <a:t>、个人对企业、事业单位承包经营、承租经营以及转包、转租取得的所得；</a:t>
            </a:r>
            <a:endParaRPr lang="zh-CN" altLang="en-US" sz="1500" dirty="0">
              <a:cs typeface="+mn-ea"/>
              <a:sym typeface="+mn-lt"/>
            </a:endParaRPr>
          </a:p>
          <a:p>
            <a:pPr>
              <a:lnSpc>
                <a:spcPct val="150000"/>
              </a:lnSpc>
            </a:pPr>
            <a:r>
              <a:rPr lang="en-US" altLang="zh-CN" sz="1500" dirty="0">
                <a:cs typeface="+mn-ea"/>
                <a:sym typeface="+mn-lt"/>
              </a:rPr>
              <a:t>4</a:t>
            </a:r>
            <a:r>
              <a:rPr lang="zh-CN" altLang="en-US" sz="1500" dirty="0">
                <a:cs typeface="+mn-ea"/>
                <a:sym typeface="+mn-lt"/>
              </a:rPr>
              <a:t>、个人从事其他生产、经营活动取得的所得。</a:t>
            </a:r>
            <a:endParaRPr lang="zh-CN" altLang="en-US" sz="1500" dirty="0">
              <a:cs typeface="+mn-ea"/>
              <a:sym typeface="+mn-lt"/>
            </a:endParaRPr>
          </a:p>
        </p:txBody>
      </p:sp>
      <p:sp>
        <p:nvSpPr>
          <p:cNvPr id="6" name="矩形 5"/>
          <p:cNvSpPr/>
          <p:nvPr/>
        </p:nvSpPr>
        <p:spPr>
          <a:xfrm>
            <a:off x="467544" y="3381840"/>
            <a:ext cx="1146468" cy="323165"/>
          </a:xfrm>
          <a:prstGeom prst="rect">
            <a:avLst/>
          </a:prstGeom>
        </p:spPr>
        <p:txBody>
          <a:bodyPr wrap="none">
            <a:spAutoFit/>
          </a:bodyPr>
          <a:lstStyle/>
          <a:p>
            <a:r>
              <a:rPr lang="zh-CN" altLang="en-US" sz="1500" b="1" dirty="0">
                <a:cs typeface="+mn-ea"/>
                <a:sym typeface="+mn-lt"/>
              </a:rPr>
              <a:t>个体工商户</a:t>
            </a:r>
            <a:endParaRPr lang="zh-CN" altLang="en-US" sz="1500" dirty="0">
              <a:cs typeface="+mn-ea"/>
              <a:sym typeface="+mn-lt"/>
            </a:endParaRPr>
          </a:p>
        </p:txBody>
      </p:sp>
      <p:sp>
        <p:nvSpPr>
          <p:cNvPr id="7" name="矩形 6"/>
          <p:cNvSpPr/>
          <p:nvPr/>
        </p:nvSpPr>
        <p:spPr>
          <a:xfrm>
            <a:off x="467545" y="3681923"/>
            <a:ext cx="1338828" cy="323165"/>
          </a:xfrm>
          <a:prstGeom prst="rect">
            <a:avLst/>
          </a:prstGeom>
        </p:spPr>
        <p:txBody>
          <a:bodyPr wrap="none">
            <a:spAutoFit/>
          </a:bodyPr>
          <a:lstStyle/>
          <a:p>
            <a:r>
              <a:rPr lang="zh-CN" altLang="en-US" sz="1500" b="1" dirty="0">
                <a:cs typeface="+mn-ea"/>
                <a:sym typeface="+mn-lt"/>
              </a:rPr>
              <a:t>个人独资企业</a:t>
            </a:r>
            <a:endParaRPr lang="zh-CN" altLang="en-US" sz="1500" dirty="0">
              <a:cs typeface="+mn-ea"/>
              <a:sym typeface="+mn-lt"/>
            </a:endParaRPr>
          </a:p>
        </p:txBody>
      </p:sp>
      <p:sp>
        <p:nvSpPr>
          <p:cNvPr id="8" name="矩形 7"/>
          <p:cNvSpPr/>
          <p:nvPr/>
        </p:nvSpPr>
        <p:spPr>
          <a:xfrm>
            <a:off x="467545" y="3982005"/>
            <a:ext cx="954107" cy="323165"/>
          </a:xfrm>
          <a:prstGeom prst="rect">
            <a:avLst/>
          </a:prstGeom>
        </p:spPr>
        <p:txBody>
          <a:bodyPr wrap="none">
            <a:spAutoFit/>
          </a:bodyPr>
          <a:lstStyle/>
          <a:p>
            <a:r>
              <a:rPr lang="zh-CN" altLang="en-US" sz="1500" b="1" dirty="0">
                <a:cs typeface="+mn-ea"/>
                <a:sym typeface="+mn-lt"/>
              </a:rPr>
              <a:t>合伙企业</a:t>
            </a:r>
            <a:endParaRPr lang="zh-CN" altLang="en-US" sz="1500" dirty="0">
              <a:cs typeface="+mn-ea"/>
              <a:sym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a:latin typeface="+mn-lt"/>
                <a:ea typeface="+mn-ea"/>
                <a:cs typeface="+mn-ea"/>
                <a:sym typeface="+mn-lt"/>
              </a:rPr>
              <a:t>表</a:t>
            </a:r>
            <a:r>
              <a:rPr lang="en-US" altLang="zh-CN" b="0" dirty="0">
                <a:latin typeface="+mn-lt"/>
                <a:ea typeface="+mn-ea"/>
                <a:cs typeface="+mn-ea"/>
                <a:sym typeface="+mn-lt"/>
              </a:rPr>
              <a:t>2</a:t>
            </a:r>
            <a:r>
              <a:rPr lang="zh-CN" altLang="en-US" b="0" dirty="0">
                <a:latin typeface="+mn-lt"/>
                <a:ea typeface="+mn-ea"/>
                <a:cs typeface="+mn-ea"/>
                <a:sym typeface="+mn-lt"/>
              </a:rPr>
              <a:t>：经营所得的计算表</a:t>
            </a:r>
            <a:endParaRPr lang="zh-CN" altLang="en-US" b="0" dirty="0">
              <a:latin typeface="+mn-lt"/>
              <a:ea typeface="+mn-ea"/>
              <a:cs typeface="+mn-ea"/>
              <a:sym typeface="+mn-lt"/>
            </a:endParaRPr>
          </a:p>
        </p:txBody>
      </p:sp>
      <p:graphicFrame>
        <p:nvGraphicFramePr>
          <p:cNvPr id="3" name="表格 2"/>
          <p:cNvGraphicFramePr>
            <a:graphicFrameLocks noGrp="1"/>
          </p:cNvGraphicFramePr>
          <p:nvPr/>
        </p:nvGraphicFramePr>
        <p:xfrm>
          <a:off x="683568" y="718445"/>
          <a:ext cx="8100900" cy="3780421"/>
        </p:xfrm>
        <a:graphic>
          <a:graphicData uri="http://schemas.openxmlformats.org/drawingml/2006/table">
            <a:tbl>
              <a:tblPr/>
              <a:tblGrid>
                <a:gridCol w="780104"/>
                <a:gridCol w="3168029"/>
                <a:gridCol w="1126411"/>
                <a:gridCol w="1337612"/>
                <a:gridCol w="1688744"/>
              </a:tblGrid>
              <a:tr h="802921">
                <a:tc>
                  <a:txBody>
                    <a:bodyPr/>
                    <a:lstStyle/>
                    <a:p>
                      <a:pPr latinLnBrk="1"/>
                      <a:r>
                        <a:rPr lang="zh-CN" altLang="en-US" sz="2100" b="1" dirty="0">
                          <a:effectLst/>
                          <a:latin typeface="+mn-lt"/>
                          <a:ea typeface="+mn-ea"/>
                          <a:cs typeface="+mn-ea"/>
                          <a:sym typeface="+mn-lt"/>
                        </a:rPr>
                        <a:t>级数</a:t>
                      </a:r>
                      <a:endParaRPr lang="zh-CN" altLang="en-US" sz="2100" b="1"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atinLnBrk="1"/>
                      <a:r>
                        <a:rPr lang="zh-CN" altLang="en-US" sz="2100" b="1" dirty="0">
                          <a:effectLst/>
                          <a:latin typeface="+mn-lt"/>
                          <a:ea typeface="+mn-ea"/>
                          <a:cs typeface="+mn-ea"/>
                          <a:sym typeface="+mn-lt"/>
                        </a:rPr>
                        <a:t>全年应纳税所得额</a:t>
                      </a:r>
                      <a:endParaRPr lang="zh-CN" altLang="en-US" sz="2100" b="1"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atinLnBrk="1"/>
                      <a:r>
                        <a:rPr lang="zh-CN" altLang="en-US" sz="2100" b="1" strike="sngStrike" dirty="0">
                          <a:effectLst/>
                          <a:latin typeface="+mn-lt"/>
                          <a:ea typeface="+mn-ea"/>
                          <a:cs typeface="+mn-ea"/>
                          <a:sym typeface="+mn-lt"/>
                        </a:rPr>
                        <a:t>原最大值</a:t>
                      </a:r>
                      <a:endParaRPr lang="zh-CN" altLang="en-US" sz="2100" b="1" strike="sngStrike"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atinLnBrk="1"/>
                      <a:r>
                        <a:rPr lang="zh-CN" altLang="en-US" sz="2100" b="1" dirty="0">
                          <a:effectLst/>
                          <a:latin typeface="+mn-lt"/>
                          <a:ea typeface="+mn-ea"/>
                          <a:cs typeface="+mn-ea"/>
                          <a:sym typeface="+mn-lt"/>
                        </a:rPr>
                        <a:t>税率（％）</a:t>
                      </a:r>
                      <a:endParaRPr lang="zh-CN" altLang="en-US" sz="2100" b="1"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atinLnBrk="1"/>
                      <a:r>
                        <a:rPr lang="zh-CN" altLang="en-US" sz="2100" b="1" dirty="0">
                          <a:effectLst/>
                          <a:latin typeface="+mn-lt"/>
                          <a:ea typeface="+mn-ea"/>
                          <a:cs typeface="+mn-ea"/>
                          <a:sym typeface="+mn-lt"/>
                        </a:rPr>
                        <a:t>速算扣除数</a:t>
                      </a:r>
                      <a:endParaRPr lang="zh-CN" altLang="en-US" sz="2100" b="1"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68736">
                <a:tc>
                  <a:txBody>
                    <a:bodyPr/>
                    <a:lstStyle/>
                    <a:p>
                      <a:pPr latinLnBrk="1"/>
                      <a:r>
                        <a:rPr lang="en-US" altLang="zh-CN" sz="1800" b="0" dirty="0">
                          <a:effectLst/>
                          <a:latin typeface="+mn-lt"/>
                          <a:ea typeface="+mn-ea"/>
                          <a:cs typeface="+mn-ea"/>
                          <a:sym typeface="+mn-lt"/>
                        </a:rPr>
                        <a:t>1</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1"/>
                      <a:r>
                        <a:rPr lang="zh-CN" altLang="en-US" sz="1800" b="0" dirty="0">
                          <a:effectLst/>
                          <a:latin typeface="+mn-lt"/>
                          <a:ea typeface="+mn-ea"/>
                          <a:cs typeface="+mn-ea"/>
                          <a:sym typeface="+mn-lt"/>
                        </a:rPr>
                        <a:t> 不超过</a:t>
                      </a:r>
                      <a:r>
                        <a:rPr lang="en-US" altLang="zh-CN" sz="1800" b="0" dirty="0">
                          <a:effectLst/>
                          <a:latin typeface="+mn-lt"/>
                          <a:ea typeface="+mn-ea"/>
                          <a:cs typeface="+mn-ea"/>
                          <a:sym typeface="+mn-lt"/>
                        </a:rPr>
                        <a:t>30,000</a:t>
                      </a:r>
                      <a:r>
                        <a:rPr lang="zh-CN" altLang="en-US" sz="1800" b="0" dirty="0">
                          <a:effectLst/>
                          <a:latin typeface="+mn-lt"/>
                          <a:ea typeface="+mn-ea"/>
                          <a:cs typeface="+mn-ea"/>
                          <a:sym typeface="+mn-lt"/>
                        </a:rPr>
                        <a:t>元的</a:t>
                      </a:r>
                      <a:endParaRPr lang="zh-CN" altLang="en-US" sz="1800" b="0" dirty="0">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strike="sngStrike" dirty="0">
                          <a:effectLst/>
                          <a:latin typeface="+mn-lt"/>
                          <a:ea typeface="+mn-ea"/>
                          <a:cs typeface="+mn-ea"/>
                          <a:sym typeface="+mn-lt"/>
                        </a:rPr>
                        <a:t>1.5W</a:t>
                      </a:r>
                      <a:endParaRPr lang="en-US" altLang="zh-CN" sz="1800" b="0" strike="sngStrike"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dirty="0">
                          <a:effectLst/>
                          <a:latin typeface="+mn-lt"/>
                          <a:ea typeface="+mn-ea"/>
                          <a:cs typeface="+mn-ea"/>
                          <a:sym typeface="+mn-lt"/>
                        </a:rPr>
                        <a:t>5</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dirty="0">
                          <a:effectLst/>
                          <a:latin typeface="+mn-lt"/>
                          <a:ea typeface="+mn-ea"/>
                          <a:cs typeface="+mn-ea"/>
                          <a:sym typeface="+mn-lt"/>
                        </a:rPr>
                        <a:t>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568736">
                <a:tc>
                  <a:txBody>
                    <a:bodyPr/>
                    <a:lstStyle/>
                    <a:p>
                      <a:pPr latinLnBrk="1"/>
                      <a:r>
                        <a:rPr lang="en-US" altLang="zh-CN" sz="1800" b="0" dirty="0">
                          <a:effectLst/>
                          <a:latin typeface="+mn-lt"/>
                          <a:ea typeface="+mn-ea"/>
                          <a:cs typeface="+mn-ea"/>
                          <a:sym typeface="+mn-lt"/>
                        </a:rPr>
                        <a:t>2</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zh-CN" altLang="en-US" sz="1800" b="0" dirty="0">
                          <a:effectLst/>
                          <a:latin typeface="+mn-lt"/>
                          <a:ea typeface="+mn-ea"/>
                          <a:cs typeface="+mn-ea"/>
                          <a:sym typeface="+mn-lt"/>
                        </a:rPr>
                        <a:t> 超过</a:t>
                      </a:r>
                      <a:r>
                        <a:rPr lang="en-US" altLang="zh-CN" sz="1800" b="0" dirty="0">
                          <a:effectLst/>
                          <a:latin typeface="+mn-lt"/>
                          <a:ea typeface="+mn-ea"/>
                          <a:cs typeface="+mn-ea"/>
                          <a:sym typeface="+mn-lt"/>
                        </a:rPr>
                        <a:t>30,000</a:t>
                      </a:r>
                      <a:r>
                        <a:rPr lang="zh-CN" altLang="en-US" sz="1800" b="0" dirty="0">
                          <a:effectLst/>
                          <a:latin typeface="+mn-lt"/>
                          <a:ea typeface="+mn-ea"/>
                          <a:cs typeface="+mn-ea"/>
                          <a:sym typeface="+mn-lt"/>
                        </a:rPr>
                        <a:t>元至</a:t>
                      </a:r>
                      <a:r>
                        <a:rPr lang="en-US" altLang="zh-CN" sz="1800" b="0" dirty="0">
                          <a:effectLst/>
                          <a:latin typeface="+mn-lt"/>
                          <a:ea typeface="+mn-ea"/>
                          <a:cs typeface="+mn-ea"/>
                          <a:sym typeface="+mn-lt"/>
                        </a:rPr>
                        <a:t>90,000</a:t>
                      </a:r>
                      <a:r>
                        <a:rPr lang="zh-CN" altLang="en-US" sz="1800" b="0" dirty="0">
                          <a:effectLst/>
                          <a:latin typeface="+mn-lt"/>
                          <a:ea typeface="+mn-ea"/>
                          <a:cs typeface="+mn-ea"/>
                          <a:sym typeface="+mn-lt"/>
                        </a:rPr>
                        <a:t>元</a:t>
                      </a:r>
                      <a:endParaRPr lang="zh-CN" altLang="en-US" sz="1800" b="0" dirty="0">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atinLnBrk="1"/>
                      <a:r>
                        <a:rPr lang="en-US" altLang="zh-CN" sz="1800" b="0" strike="sngStrike" dirty="0">
                          <a:effectLst/>
                          <a:latin typeface="+mn-lt"/>
                          <a:ea typeface="+mn-ea"/>
                          <a:cs typeface="+mn-ea"/>
                          <a:sym typeface="+mn-lt"/>
                        </a:rPr>
                        <a:t>3w</a:t>
                      </a:r>
                      <a:endParaRPr lang="en-US" altLang="zh-CN" sz="1800" b="0" strike="sngStrike"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atinLnBrk="1"/>
                      <a:r>
                        <a:rPr lang="en-US" altLang="zh-CN" sz="1800" b="0" dirty="0">
                          <a:effectLst/>
                          <a:latin typeface="+mn-lt"/>
                          <a:ea typeface="+mn-ea"/>
                          <a:cs typeface="+mn-ea"/>
                          <a:sym typeface="+mn-lt"/>
                        </a:rPr>
                        <a:t>10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atinLnBrk="1"/>
                      <a:r>
                        <a:rPr lang="en-US" altLang="zh-CN" sz="1800" b="0" dirty="0">
                          <a:effectLst/>
                          <a:latin typeface="+mn-lt"/>
                          <a:ea typeface="+mn-ea"/>
                          <a:cs typeface="+mn-ea"/>
                          <a:sym typeface="+mn-lt"/>
                        </a:rPr>
                        <a:t>1,500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68736">
                <a:tc>
                  <a:txBody>
                    <a:bodyPr/>
                    <a:lstStyle/>
                    <a:p>
                      <a:pPr latinLnBrk="1"/>
                      <a:r>
                        <a:rPr lang="en-US" altLang="zh-CN" sz="1800" b="0" dirty="0">
                          <a:effectLst/>
                          <a:latin typeface="+mn-lt"/>
                          <a:ea typeface="+mn-ea"/>
                          <a:cs typeface="+mn-ea"/>
                          <a:sym typeface="+mn-lt"/>
                        </a:rPr>
                        <a:t>3</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1"/>
                      <a:r>
                        <a:rPr lang="zh-CN" altLang="en-US" sz="1800" b="0" dirty="0">
                          <a:effectLst/>
                          <a:latin typeface="+mn-lt"/>
                          <a:ea typeface="+mn-ea"/>
                          <a:cs typeface="+mn-ea"/>
                          <a:sym typeface="+mn-lt"/>
                        </a:rPr>
                        <a:t> 超过</a:t>
                      </a:r>
                      <a:r>
                        <a:rPr lang="en-US" altLang="zh-CN" sz="1800" b="0" dirty="0">
                          <a:effectLst/>
                          <a:latin typeface="+mn-lt"/>
                          <a:ea typeface="+mn-ea"/>
                          <a:cs typeface="+mn-ea"/>
                          <a:sym typeface="+mn-lt"/>
                        </a:rPr>
                        <a:t>90,000</a:t>
                      </a:r>
                      <a:r>
                        <a:rPr lang="zh-CN" altLang="en-US" sz="1800" b="0" dirty="0">
                          <a:effectLst/>
                          <a:latin typeface="+mn-lt"/>
                          <a:ea typeface="+mn-ea"/>
                          <a:cs typeface="+mn-ea"/>
                          <a:sym typeface="+mn-lt"/>
                        </a:rPr>
                        <a:t>元至</a:t>
                      </a:r>
                      <a:r>
                        <a:rPr lang="en-US" altLang="zh-CN" sz="1800" b="0" dirty="0">
                          <a:effectLst/>
                          <a:latin typeface="+mn-lt"/>
                          <a:ea typeface="+mn-ea"/>
                          <a:cs typeface="+mn-ea"/>
                          <a:sym typeface="+mn-lt"/>
                        </a:rPr>
                        <a:t>300,000</a:t>
                      </a:r>
                      <a:r>
                        <a:rPr lang="zh-CN" altLang="en-US" sz="1800" b="0" dirty="0">
                          <a:effectLst/>
                          <a:latin typeface="+mn-lt"/>
                          <a:ea typeface="+mn-ea"/>
                          <a:cs typeface="+mn-ea"/>
                          <a:sym typeface="+mn-lt"/>
                        </a:rPr>
                        <a:t>元</a:t>
                      </a:r>
                      <a:endParaRPr lang="zh-CN" altLang="en-US" sz="1800" b="0" dirty="0">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strike="sngStrike" dirty="0">
                          <a:effectLst/>
                          <a:latin typeface="+mn-lt"/>
                          <a:ea typeface="+mn-ea"/>
                          <a:cs typeface="+mn-ea"/>
                          <a:sym typeface="+mn-lt"/>
                        </a:rPr>
                        <a:t>6w</a:t>
                      </a:r>
                      <a:endParaRPr lang="en-US" altLang="zh-CN" sz="1800" b="0" strike="sngStrike"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dirty="0">
                          <a:effectLst/>
                          <a:latin typeface="+mn-lt"/>
                          <a:ea typeface="+mn-ea"/>
                          <a:cs typeface="+mn-ea"/>
                          <a:sym typeface="+mn-lt"/>
                        </a:rPr>
                        <a:t>20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dirty="0">
                          <a:effectLst/>
                          <a:latin typeface="+mn-lt"/>
                          <a:ea typeface="+mn-ea"/>
                          <a:cs typeface="+mn-ea"/>
                          <a:sym typeface="+mn-lt"/>
                        </a:rPr>
                        <a:t>10500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02556">
                <a:tc>
                  <a:txBody>
                    <a:bodyPr/>
                    <a:lstStyle/>
                    <a:p>
                      <a:pPr latinLnBrk="1"/>
                      <a:r>
                        <a:rPr lang="en-US" altLang="zh-CN" sz="1800" b="0" dirty="0">
                          <a:effectLst/>
                          <a:latin typeface="+mn-lt"/>
                          <a:ea typeface="+mn-ea"/>
                          <a:cs typeface="+mn-ea"/>
                          <a:sym typeface="+mn-lt"/>
                        </a:rPr>
                        <a:t>4</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zh-CN" altLang="en-US" sz="1800" b="0" dirty="0">
                          <a:effectLst/>
                          <a:latin typeface="+mn-lt"/>
                          <a:ea typeface="+mn-ea"/>
                          <a:cs typeface="+mn-ea"/>
                          <a:sym typeface="+mn-lt"/>
                        </a:rPr>
                        <a:t> 超过</a:t>
                      </a:r>
                      <a:r>
                        <a:rPr lang="en-US" altLang="zh-CN" sz="1800" b="0" dirty="0">
                          <a:effectLst/>
                          <a:latin typeface="+mn-lt"/>
                          <a:ea typeface="+mn-ea"/>
                          <a:cs typeface="+mn-ea"/>
                          <a:sym typeface="+mn-lt"/>
                        </a:rPr>
                        <a:t>300,000</a:t>
                      </a:r>
                      <a:r>
                        <a:rPr lang="zh-CN" altLang="en-US" sz="1800" b="0" dirty="0">
                          <a:effectLst/>
                          <a:latin typeface="+mn-lt"/>
                          <a:ea typeface="+mn-ea"/>
                          <a:cs typeface="+mn-ea"/>
                          <a:sym typeface="+mn-lt"/>
                        </a:rPr>
                        <a:t>元至</a:t>
                      </a:r>
                      <a:r>
                        <a:rPr lang="en-US" altLang="zh-CN" sz="1800" b="0" dirty="0">
                          <a:effectLst/>
                          <a:latin typeface="+mn-lt"/>
                          <a:ea typeface="+mn-ea"/>
                          <a:cs typeface="+mn-ea"/>
                          <a:sym typeface="+mn-lt"/>
                        </a:rPr>
                        <a:t>500,000</a:t>
                      </a:r>
                      <a:r>
                        <a:rPr lang="zh-CN" altLang="en-US" sz="1800" b="0" dirty="0">
                          <a:effectLst/>
                          <a:latin typeface="+mn-lt"/>
                          <a:ea typeface="+mn-ea"/>
                          <a:cs typeface="+mn-ea"/>
                          <a:sym typeface="+mn-lt"/>
                        </a:rPr>
                        <a:t>元</a:t>
                      </a:r>
                      <a:endParaRPr lang="zh-CN" altLang="en-US" sz="1800" b="0" dirty="0">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atinLnBrk="1"/>
                      <a:r>
                        <a:rPr lang="en-US" altLang="zh-CN" sz="1800" b="0" strike="sngStrike" dirty="0">
                          <a:effectLst/>
                          <a:latin typeface="+mn-lt"/>
                          <a:ea typeface="+mn-ea"/>
                          <a:cs typeface="+mn-ea"/>
                          <a:sym typeface="+mn-lt"/>
                        </a:rPr>
                        <a:t>10w</a:t>
                      </a:r>
                      <a:endParaRPr lang="en-US" altLang="zh-CN" sz="1800" b="0" strike="sngStrike"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atinLnBrk="1"/>
                      <a:r>
                        <a:rPr lang="en-US" altLang="zh-CN" sz="1800" b="0" dirty="0">
                          <a:effectLst/>
                          <a:latin typeface="+mn-lt"/>
                          <a:ea typeface="+mn-ea"/>
                          <a:cs typeface="+mn-ea"/>
                          <a:sym typeface="+mn-lt"/>
                        </a:rPr>
                        <a:t>30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atinLnBrk="1"/>
                      <a:r>
                        <a:rPr lang="en-US" altLang="zh-CN" sz="1800" b="0" dirty="0">
                          <a:effectLst/>
                          <a:latin typeface="+mn-lt"/>
                          <a:ea typeface="+mn-ea"/>
                          <a:cs typeface="+mn-ea"/>
                          <a:sym typeface="+mn-lt"/>
                        </a:rPr>
                        <a:t>40500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68736">
                <a:tc>
                  <a:txBody>
                    <a:bodyPr/>
                    <a:lstStyle/>
                    <a:p>
                      <a:pPr latinLnBrk="1"/>
                      <a:r>
                        <a:rPr lang="en-US" altLang="zh-CN" sz="1800" b="0" dirty="0">
                          <a:effectLst/>
                          <a:latin typeface="+mn-lt"/>
                          <a:ea typeface="+mn-ea"/>
                          <a:cs typeface="+mn-ea"/>
                          <a:sym typeface="+mn-lt"/>
                        </a:rPr>
                        <a:t>5</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1"/>
                      <a:r>
                        <a:rPr lang="zh-CN" altLang="en-US" sz="1800" b="0" dirty="0">
                          <a:effectLst/>
                          <a:latin typeface="+mn-lt"/>
                          <a:ea typeface="+mn-ea"/>
                          <a:cs typeface="+mn-ea"/>
                          <a:sym typeface="+mn-lt"/>
                        </a:rPr>
                        <a:t> 超过</a:t>
                      </a:r>
                      <a:r>
                        <a:rPr lang="en-US" altLang="zh-CN" sz="1800" b="0" dirty="0">
                          <a:effectLst/>
                          <a:latin typeface="+mn-lt"/>
                          <a:ea typeface="+mn-ea"/>
                          <a:cs typeface="+mn-ea"/>
                          <a:sym typeface="+mn-lt"/>
                        </a:rPr>
                        <a:t>500,000</a:t>
                      </a:r>
                      <a:r>
                        <a:rPr lang="zh-CN" altLang="en-US" sz="1800" b="0" dirty="0">
                          <a:effectLst/>
                          <a:latin typeface="+mn-lt"/>
                          <a:ea typeface="+mn-ea"/>
                          <a:cs typeface="+mn-ea"/>
                          <a:sym typeface="+mn-lt"/>
                        </a:rPr>
                        <a:t>元的部分</a:t>
                      </a:r>
                      <a:endParaRPr lang="zh-CN" altLang="en-US" sz="1800" b="0" dirty="0">
                        <a:effectLst/>
                        <a:latin typeface="+mn-lt"/>
                        <a:ea typeface="+mn-ea"/>
                        <a:cs typeface="+mn-ea"/>
                        <a:sym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strike="sngStrike" dirty="0">
                          <a:effectLst/>
                          <a:latin typeface="+mn-lt"/>
                          <a:ea typeface="+mn-ea"/>
                          <a:cs typeface="+mn-ea"/>
                          <a:sym typeface="+mn-lt"/>
                        </a:rPr>
                        <a:t>~</a:t>
                      </a:r>
                      <a:endParaRPr lang="en-US" altLang="zh-CN" sz="1800" b="0" strike="sngStrike"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dirty="0">
                          <a:effectLst/>
                          <a:latin typeface="+mn-lt"/>
                          <a:ea typeface="+mn-ea"/>
                          <a:cs typeface="+mn-ea"/>
                          <a:sym typeface="+mn-lt"/>
                        </a:rPr>
                        <a:t>35</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atinLnBrk="1"/>
                      <a:r>
                        <a:rPr lang="en-US" altLang="zh-CN" sz="1800" b="0" dirty="0">
                          <a:effectLst/>
                          <a:latin typeface="+mn-lt"/>
                          <a:ea typeface="+mn-ea"/>
                          <a:cs typeface="+mn-ea"/>
                          <a:sym typeface="+mn-lt"/>
                        </a:rPr>
                        <a:t>65500</a:t>
                      </a:r>
                      <a:endParaRPr lang="en-US" altLang="zh-CN" sz="1800" b="0" dirty="0">
                        <a:effectLst/>
                        <a:latin typeface="+mn-lt"/>
                        <a:ea typeface="+mn-ea"/>
                        <a:cs typeface="+mn-ea"/>
                        <a:sym typeface="+mn-lt"/>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bject 2"/>
          <p:cNvSpPr>
            <a:spLocks noChangeArrowheads="1"/>
          </p:cNvSpPr>
          <p:nvPr/>
        </p:nvSpPr>
        <p:spPr bwMode="auto">
          <a:xfrm>
            <a:off x="1" y="698352"/>
            <a:ext cx="3236120" cy="3765026"/>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5124" name="object 3"/>
          <p:cNvSpPr>
            <a:spLocks noChangeArrowheads="1"/>
          </p:cNvSpPr>
          <p:nvPr/>
        </p:nvSpPr>
        <p:spPr bwMode="auto">
          <a:xfrm>
            <a:off x="2049067" y="699543"/>
            <a:ext cx="1187053" cy="3765026"/>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11" name="圆角矩形 10"/>
          <p:cNvSpPr/>
          <p:nvPr/>
        </p:nvSpPr>
        <p:spPr>
          <a:xfrm>
            <a:off x="3329863" y="1743823"/>
            <a:ext cx="469106" cy="40243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1</a:t>
            </a:r>
            <a:endParaRPr lang="zh-CN" altLang="en-US" sz="4050" b="1">
              <a:solidFill>
                <a:schemeClr val="tx1"/>
              </a:solidFill>
              <a:latin typeface="Brush Script MT" panose="03060802040406070304" pitchFamily="2" charset="0"/>
              <a:cs typeface="+mn-ea"/>
              <a:sym typeface="+mn-lt"/>
            </a:endParaRPr>
          </a:p>
        </p:txBody>
      </p:sp>
      <p:sp>
        <p:nvSpPr>
          <p:cNvPr id="203" name="object 203"/>
          <p:cNvSpPr txBox="1"/>
          <p:nvPr/>
        </p:nvSpPr>
        <p:spPr>
          <a:xfrm>
            <a:off x="3898702" y="3187877"/>
            <a:ext cx="3723085" cy="480131"/>
          </a:xfrm>
          <a:prstGeom prst="rect">
            <a:avLst/>
          </a:prstGeom>
        </p:spPr>
        <p:txBody>
          <a:bodyPr wrap="square" lIns="0" tIns="0" rIns="0" bIns="0">
            <a:spAutoFit/>
          </a:bodyPr>
          <a:lstStyle/>
          <a:p>
            <a:pPr marL="8890">
              <a:lnSpc>
                <a:spcPct val="130000"/>
              </a:lnSpc>
              <a:defRPr/>
            </a:pPr>
            <a:r>
              <a:rPr lang="zh-CN" altLang="en-US" sz="2400" b="1" dirty="0">
                <a:cs typeface="+mn-ea"/>
                <a:sym typeface="+mn-lt"/>
              </a:rPr>
              <a:t>董监高人群薪酬及个税统筹</a:t>
            </a:r>
            <a:endParaRPr lang="zh-CN" altLang="en-US" sz="2400" b="1" dirty="0">
              <a:cs typeface="+mn-ea"/>
              <a:sym typeface="+mn-lt"/>
            </a:endParaRPr>
          </a:p>
        </p:txBody>
      </p:sp>
      <p:cxnSp>
        <p:nvCxnSpPr>
          <p:cNvPr id="209" name="直接连接符 208"/>
          <p:cNvCxnSpPr/>
          <p:nvPr/>
        </p:nvCxnSpPr>
        <p:spPr>
          <a:xfrm>
            <a:off x="3925492" y="2130683"/>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87329" y="341710"/>
            <a:ext cx="1238544" cy="1107996"/>
          </a:xfrm>
          <a:prstGeom prst="rect">
            <a:avLst/>
          </a:prstGeom>
        </p:spPr>
        <p:txBody>
          <a:bodyPr wrap="none">
            <a:spAutoFit/>
          </a:bodyPr>
          <a:lstStyle/>
          <a:p>
            <a:pPr>
              <a:defRPr/>
            </a:pPr>
            <a:r>
              <a:rPr lang="zh-CN" altLang="en-US" sz="3600" b="1" dirty="0">
                <a:cs typeface="+mn-ea"/>
                <a:sym typeface="+mn-lt"/>
              </a:rPr>
              <a:t>目录</a:t>
            </a:r>
            <a:endParaRPr lang="en-US" altLang="zh-CN" sz="3600" b="1" dirty="0">
              <a:cs typeface="+mn-ea"/>
              <a:sym typeface="+mn-lt"/>
            </a:endParaRPr>
          </a:p>
          <a:p>
            <a:pPr>
              <a:spcBef>
                <a:spcPts val="1800"/>
              </a:spcBef>
              <a:defRPr/>
            </a:pPr>
            <a:r>
              <a:rPr lang="en-US" altLang="zh-CN" sz="1500" b="1" i="1" spc="-4" dirty="0">
                <a:cs typeface="+mn-ea"/>
                <a:sym typeface="+mn-lt"/>
              </a:rPr>
              <a:t>CONTENTS</a:t>
            </a:r>
            <a:endParaRPr lang="en-US" altLang="zh-CN" sz="1500" b="1" dirty="0">
              <a:cs typeface="+mn-ea"/>
              <a:sym typeface="+mn-lt"/>
            </a:endParaRPr>
          </a:p>
        </p:txBody>
      </p:sp>
      <p:cxnSp>
        <p:nvCxnSpPr>
          <p:cNvPr id="208" name="直接连接符 207"/>
          <p:cNvCxnSpPr/>
          <p:nvPr/>
        </p:nvCxnSpPr>
        <p:spPr>
          <a:xfrm>
            <a:off x="3925492" y="290824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329863" y="2507497"/>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2</a:t>
            </a:r>
            <a:endParaRPr lang="zh-CN" altLang="en-US" sz="4050" b="1">
              <a:solidFill>
                <a:schemeClr val="tx1"/>
              </a:solidFill>
              <a:latin typeface="Brush Script MT" panose="03060802040406070304" pitchFamily="2" charset="0"/>
              <a:cs typeface="+mn-ea"/>
              <a:sym typeface="+mn-lt"/>
            </a:endParaRPr>
          </a:p>
        </p:txBody>
      </p:sp>
      <p:sp>
        <p:nvSpPr>
          <p:cNvPr id="20" name="object 203"/>
          <p:cNvSpPr txBox="1"/>
          <p:nvPr/>
        </p:nvSpPr>
        <p:spPr>
          <a:xfrm>
            <a:off x="3898702" y="3963992"/>
            <a:ext cx="3723085" cy="432683"/>
          </a:xfrm>
          <a:prstGeom prst="rect">
            <a:avLst/>
          </a:prstGeom>
        </p:spPr>
        <p:txBody>
          <a:bodyPr wrap="square" lIns="0" tIns="0" rIns="0" bIns="0">
            <a:spAutoFit/>
          </a:bodyPr>
          <a:lstStyle/>
          <a:p>
            <a:pPr marL="8890">
              <a:lnSpc>
                <a:spcPct val="130000"/>
              </a:lnSpc>
              <a:defRPr/>
            </a:pPr>
            <a:r>
              <a:rPr lang="zh-CN" altLang="en-US" sz="2400" b="1" dirty="0">
                <a:solidFill>
                  <a:schemeClr val="bg1">
                    <a:lumMod val="65000"/>
                  </a:schemeClr>
                </a:solidFill>
                <a:cs typeface="+mn-ea"/>
                <a:sym typeface="+mn-lt"/>
              </a:rPr>
              <a:t>个税社保联动及用工模式</a:t>
            </a:r>
            <a:endParaRPr lang="zh-CN" altLang="en-US" sz="2400" b="1" dirty="0">
              <a:solidFill>
                <a:schemeClr val="bg1">
                  <a:lumMod val="65000"/>
                </a:schemeClr>
              </a:solidFill>
              <a:cs typeface="+mn-ea"/>
              <a:sym typeface="+mn-lt"/>
            </a:endParaRPr>
          </a:p>
        </p:txBody>
      </p:sp>
      <p:cxnSp>
        <p:nvCxnSpPr>
          <p:cNvPr id="207" name="直接连接符 206"/>
          <p:cNvCxnSpPr/>
          <p:nvPr/>
        </p:nvCxnSpPr>
        <p:spPr>
          <a:xfrm>
            <a:off x="3925492" y="3685812"/>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329863" y="3269979"/>
            <a:ext cx="469106" cy="40124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3</a:t>
            </a:r>
            <a:endParaRPr lang="zh-CN" altLang="en-US" sz="4050" b="1">
              <a:solidFill>
                <a:schemeClr val="tx1"/>
              </a:solidFill>
              <a:latin typeface="Brush Script MT" panose="03060802040406070304" pitchFamily="2" charset="0"/>
              <a:cs typeface="+mn-ea"/>
              <a:sym typeface="+mn-lt"/>
            </a:endParaRPr>
          </a:p>
        </p:txBody>
      </p:sp>
      <p:sp>
        <p:nvSpPr>
          <p:cNvPr id="25" name="object 203"/>
          <p:cNvSpPr txBox="1"/>
          <p:nvPr/>
        </p:nvSpPr>
        <p:spPr>
          <a:xfrm>
            <a:off x="3898702" y="1635646"/>
            <a:ext cx="3489722" cy="432683"/>
          </a:xfrm>
          <a:prstGeom prst="rect">
            <a:avLst/>
          </a:prstGeom>
        </p:spPr>
        <p:txBody>
          <a:bodyPr wrap="square" lIns="0" tIns="0" rIns="0" bIns="0">
            <a:spAutoFit/>
          </a:bodyPr>
          <a:lstStyle/>
          <a:p>
            <a:pPr marL="8890">
              <a:lnSpc>
                <a:spcPct val="130000"/>
              </a:lnSpc>
              <a:defRPr/>
            </a:pPr>
            <a:r>
              <a:rPr lang="zh-CN" altLang="en-US" sz="2400" b="1" dirty="0">
                <a:cs typeface="+mn-ea"/>
                <a:sym typeface="+mn-lt"/>
              </a:rPr>
              <a:t>新个税要点解析与规划</a:t>
            </a:r>
            <a:endParaRPr lang="zh-CN" altLang="en-US" sz="2400" b="1" dirty="0">
              <a:cs typeface="+mn-ea"/>
              <a:sym typeface="+mn-lt"/>
            </a:endParaRPr>
          </a:p>
        </p:txBody>
      </p:sp>
      <p:cxnSp>
        <p:nvCxnSpPr>
          <p:cNvPr id="213" name="直接连接符 212"/>
          <p:cNvCxnSpPr/>
          <p:nvPr/>
        </p:nvCxnSpPr>
        <p:spPr>
          <a:xfrm>
            <a:off x="3925492" y="446337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329863" y="4032465"/>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bg1">
                    <a:lumMod val="65000"/>
                  </a:schemeClr>
                </a:solidFill>
                <a:latin typeface="Brush Script MT" panose="03060802040406070304" pitchFamily="2" charset="0"/>
                <a:cs typeface="+mn-ea"/>
                <a:sym typeface="+mn-lt"/>
              </a:rPr>
              <a:t>4</a:t>
            </a:r>
            <a:endParaRPr lang="zh-CN" altLang="en-US" sz="4050" b="1">
              <a:solidFill>
                <a:schemeClr val="bg1">
                  <a:lumMod val="65000"/>
                </a:schemeClr>
              </a:solidFill>
              <a:latin typeface="Brush Script MT" panose="03060802040406070304" pitchFamily="2" charset="0"/>
              <a:cs typeface="+mn-ea"/>
              <a:sym typeface="+mn-lt"/>
            </a:endParaRPr>
          </a:p>
        </p:txBody>
      </p:sp>
      <p:sp>
        <p:nvSpPr>
          <p:cNvPr id="26" name="object 203"/>
          <p:cNvSpPr txBox="1"/>
          <p:nvPr/>
        </p:nvSpPr>
        <p:spPr>
          <a:xfrm>
            <a:off x="3898702" y="2411761"/>
            <a:ext cx="3489722" cy="432683"/>
          </a:xfrm>
          <a:prstGeom prst="rect">
            <a:avLst/>
          </a:prstGeom>
        </p:spPr>
        <p:txBody>
          <a:bodyPr lIns="0" tIns="0" rIns="0" bIns="0">
            <a:spAutoFit/>
          </a:bodyPr>
          <a:lstStyle/>
          <a:p>
            <a:pPr marL="8890">
              <a:lnSpc>
                <a:spcPct val="130000"/>
              </a:lnSpc>
              <a:defRPr/>
            </a:pPr>
            <a:r>
              <a:rPr lang="zh-CN" altLang="en-US" sz="2400" b="1" dirty="0">
                <a:cs typeface="+mn-ea"/>
                <a:sym typeface="+mn-lt"/>
              </a:rPr>
              <a:t>经营所得税务风险与防控</a:t>
            </a:r>
            <a:endParaRPr lang="zh-CN" altLang="en-US" sz="2400" b="1" dirty="0">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高管、董事人群的个税</a:t>
            </a:r>
            <a:endParaRPr lang="zh-CN" altLang="en-US" dirty="0">
              <a:latin typeface="+mn-lt"/>
              <a:ea typeface="+mn-ea"/>
              <a:cs typeface="+mn-ea"/>
              <a:sym typeface="+mn-lt"/>
            </a:endParaRPr>
          </a:p>
        </p:txBody>
      </p:sp>
      <p:sp>
        <p:nvSpPr>
          <p:cNvPr id="3" name="矩形 2"/>
          <p:cNvSpPr/>
          <p:nvPr/>
        </p:nvSpPr>
        <p:spPr>
          <a:xfrm>
            <a:off x="562327" y="1059582"/>
            <a:ext cx="4804520" cy="415498"/>
          </a:xfrm>
          <a:prstGeom prst="rect">
            <a:avLst/>
          </a:prstGeom>
        </p:spPr>
        <p:txBody>
          <a:bodyPr wrap="none">
            <a:spAutoFit/>
          </a:bodyPr>
          <a:lstStyle/>
          <a:p>
            <a:r>
              <a:rPr lang="zh-CN" altLang="en-US" sz="2100" dirty="0">
                <a:cs typeface="+mn-ea"/>
                <a:sym typeface="+mn-lt"/>
              </a:rPr>
              <a:t>董事、监事费（国税发</a:t>
            </a:r>
            <a:r>
              <a:rPr lang="en-US" altLang="zh-CN" sz="2100" dirty="0">
                <a:cs typeface="+mn-ea"/>
                <a:sym typeface="+mn-lt"/>
              </a:rPr>
              <a:t>2009 121</a:t>
            </a:r>
            <a:r>
              <a:rPr lang="zh-CN" altLang="en-US" sz="2100" dirty="0">
                <a:cs typeface="+mn-ea"/>
                <a:sym typeface="+mn-lt"/>
              </a:rPr>
              <a:t>号）：</a:t>
            </a:r>
            <a:endParaRPr lang="zh-CN" altLang="en-US" sz="2100" dirty="0">
              <a:cs typeface="+mn-ea"/>
              <a:sym typeface="+mn-lt"/>
            </a:endParaRPr>
          </a:p>
        </p:txBody>
      </p:sp>
      <p:sp>
        <p:nvSpPr>
          <p:cNvPr id="4" name="矩形 3"/>
          <p:cNvSpPr/>
          <p:nvPr/>
        </p:nvSpPr>
        <p:spPr>
          <a:xfrm>
            <a:off x="456241" y="1545636"/>
            <a:ext cx="8328227" cy="2585323"/>
          </a:xfrm>
          <a:prstGeom prst="rect">
            <a:avLst/>
          </a:prstGeom>
        </p:spPr>
        <p:txBody>
          <a:bodyPr wrap="square">
            <a:spAutoFit/>
          </a:bodyPr>
          <a:lstStyle/>
          <a:p>
            <a:pPr>
              <a:lnSpc>
                <a:spcPct val="150000"/>
              </a:lnSpc>
            </a:pPr>
            <a:r>
              <a:rPr lang="zh-CN" altLang="en-US" dirty="0">
                <a:cs typeface="+mn-ea"/>
                <a:sym typeface="+mn-lt"/>
              </a:rPr>
              <a:t>（一）</a:t>
            </a:r>
            <a:r>
              <a:rPr lang="en-US" altLang="zh-CN" dirty="0">
                <a:cs typeface="+mn-ea"/>
                <a:sym typeface="+mn-lt"/>
              </a:rPr>
              <a:t>《</a:t>
            </a:r>
            <a:r>
              <a:rPr lang="zh-CN" altLang="en-US" dirty="0">
                <a:cs typeface="+mn-ea"/>
                <a:sym typeface="+mn-lt"/>
              </a:rPr>
              <a:t>国家税务总局关于印发</a:t>
            </a:r>
            <a:r>
              <a:rPr lang="en-US" altLang="zh-CN" dirty="0">
                <a:cs typeface="+mn-ea"/>
                <a:sym typeface="+mn-lt"/>
              </a:rPr>
              <a:t>〈</a:t>
            </a:r>
            <a:r>
              <a:rPr lang="zh-CN" altLang="en-US" dirty="0">
                <a:cs typeface="+mn-ea"/>
                <a:sym typeface="+mn-lt"/>
              </a:rPr>
              <a:t>征收个人所得税若干问题的规定</a:t>
            </a:r>
            <a:r>
              <a:rPr lang="en-US" altLang="zh-CN" dirty="0">
                <a:cs typeface="+mn-ea"/>
                <a:sym typeface="+mn-lt"/>
              </a:rPr>
              <a:t>〉</a:t>
            </a:r>
            <a:r>
              <a:rPr lang="zh-CN" altLang="en-US" dirty="0">
                <a:cs typeface="+mn-ea"/>
                <a:sym typeface="+mn-lt"/>
              </a:rPr>
              <a:t>的通知</a:t>
            </a:r>
            <a:r>
              <a:rPr lang="en-US" altLang="zh-CN" dirty="0">
                <a:cs typeface="+mn-ea"/>
                <a:sym typeface="+mn-lt"/>
              </a:rPr>
              <a:t>》</a:t>
            </a:r>
            <a:r>
              <a:rPr lang="zh-CN" altLang="en-US" dirty="0">
                <a:cs typeface="+mn-ea"/>
                <a:sym typeface="+mn-lt"/>
              </a:rPr>
              <a:t>（国税发</a:t>
            </a:r>
            <a:r>
              <a:rPr lang="en-US" altLang="zh-CN" dirty="0">
                <a:cs typeface="+mn-ea"/>
                <a:sym typeface="+mn-lt"/>
              </a:rPr>
              <a:t>[1994]89</a:t>
            </a:r>
            <a:r>
              <a:rPr lang="zh-CN" altLang="en-US" dirty="0">
                <a:cs typeface="+mn-ea"/>
                <a:sym typeface="+mn-lt"/>
              </a:rPr>
              <a:t>号）第八条规定的董事费按劳务报酬所得项目征税方法，仅适用于个人担任公司董事、监事，且不在公司任职、受雇的情形。</a:t>
            </a:r>
            <a:endParaRPr lang="zh-CN" altLang="en-US" dirty="0">
              <a:cs typeface="+mn-ea"/>
              <a:sym typeface="+mn-lt"/>
            </a:endParaRPr>
          </a:p>
          <a:p>
            <a:pPr>
              <a:lnSpc>
                <a:spcPct val="150000"/>
              </a:lnSpc>
            </a:pPr>
            <a:r>
              <a:rPr lang="zh-CN" altLang="en-US" dirty="0">
                <a:cs typeface="+mn-ea"/>
                <a:sym typeface="+mn-lt"/>
              </a:rPr>
              <a:t>（二）个人在公司</a:t>
            </a:r>
            <a:r>
              <a:rPr lang="zh-CN" altLang="en-US" b="1" dirty="0">
                <a:solidFill>
                  <a:srgbClr val="FF0000"/>
                </a:solidFill>
                <a:cs typeface="+mn-ea"/>
                <a:sym typeface="+mn-lt"/>
              </a:rPr>
              <a:t>（包括关联公司）</a:t>
            </a:r>
            <a:r>
              <a:rPr lang="zh-CN" altLang="en-US" dirty="0">
                <a:cs typeface="+mn-ea"/>
                <a:sym typeface="+mn-lt"/>
              </a:rPr>
              <a:t>任职、受雇，同时兼任董事、监事的，应将董事费、监事费与个人工资收入合并，统一按工资、薪金所得项目缴纳个人所得税。</a:t>
            </a:r>
            <a:endParaRPr lang="zh-CN" altLang="en-US"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357504"/>
            <a:ext cx="7049126" cy="360940"/>
          </a:xfrm>
        </p:spPr>
        <p:txBody>
          <a:bodyPr/>
          <a:lstStyle/>
          <a:p>
            <a:r>
              <a:rPr lang="zh-CN" altLang="en-US" dirty="0">
                <a:latin typeface="+mn-lt"/>
                <a:ea typeface="+mn-ea"/>
                <a:cs typeface="+mn-ea"/>
                <a:sym typeface="+mn-lt"/>
              </a:rPr>
              <a:t>个人所得税税收征管重点事项</a:t>
            </a:r>
            <a:endParaRPr lang="zh-CN" altLang="en-US" dirty="0">
              <a:latin typeface="+mn-lt"/>
              <a:ea typeface="+mn-ea"/>
              <a:cs typeface="+mn-ea"/>
              <a:sym typeface="+mn-lt"/>
            </a:endParaRPr>
          </a:p>
        </p:txBody>
      </p:sp>
      <p:sp>
        <p:nvSpPr>
          <p:cNvPr id="4" name="矩形 3"/>
          <p:cNvSpPr/>
          <p:nvPr/>
        </p:nvSpPr>
        <p:spPr>
          <a:xfrm>
            <a:off x="305526" y="843558"/>
            <a:ext cx="8586954" cy="3730765"/>
          </a:xfrm>
          <a:prstGeom prst="rect">
            <a:avLst/>
          </a:prstGeom>
        </p:spPr>
        <p:txBody>
          <a:bodyPr wrap="square">
            <a:spAutoFit/>
          </a:bodyPr>
          <a:lstStyle/>
          <a:p>
            <a:pPr>
              <a:lnSpc>
                <a:spcPct val="150000"/>
              </a:lnSpc>
            </a:pPr>
            <a:r>
              <a:rPr lang="en-US" altLang="zh-CN" sz="2000" b="1" dirty="0">
                <a:solidFill>
                  <a:srgbClr val="FF0000"/>
                </a:solidFill>
                <a:cs typeface="+mn-ea"/>
                <a:sym typeface="+mn-lt"/>
              </a:rPr>
              <a:t>	1.</a:t>
            </a:r>
            <a:r>
              <a:rPr lang="zh-CN" altLang="en-US" sz="2000" b="1" dirty="0">
                <a:solidFill>
                  <a:srgbClr val="FF0000"/>
                </a:solidFill>
                <a:cs typeface="+mn-ea"/>
                <a:sym typeface="+mn-lt"/>
              </a:rPr>
              <a:t>通过金税三期税务信息系统汇集个人税收数据</a:t>
            </a:r>
            <a:endParaRPr lang="zh-CN" altLang="en-US" sz="2000" b="1" dirty="0">
              <a:solidFill>
                <a:srgbClr val="FF0000"/>
              </a:solidFill>
              <a:cs typeface="+mn-ea"/>
              <a:sym typeface="+mn-lt"/>
            </a:endParaRPr>
          </a:p>
          <a:p>
            <a:pPr>
              <a:lnSpc>
                <a:spcPct val="150000"/>
              </a:lnSpc>
            </a:pPr>
            <a:r>
              <a:rPr lang="en-US" altLang="zh-CN" sz="2000" dirty="0">
                <a:cs typeface="+mn-ea"/>
                <a:sym typeface="+mn-lt"/>
              </a:rPr>
              <a:t>	</a:t>
            </a:r>
            <a:r>
              <a:rPr lang="zh-CN" altLang="en-US" sz="2000" dirty="0">
                <a:cs typeface="+mn-ea"/>
                <a:sym typeface="+mn-lt"/>
              </a:rPr>
              <a:t>在个税管理方面，过去由于原地域化征收管理系统的差异无法实现各地纳税信息在同一平台上的交换，造成税务机关调查个人在全国范围纳税情况时存在信息获取和归集方面的诸多问题。</a:t>
            </a:r>
            <a:endParaRPr lang="en-US" altLang="zh-CN" sz="2000" dirty="0">
              <a:cs typeface="+mn-ea"/>
              <a:sym typeface="+mn-lt"/>
            </a:endParaRPr>
          </a:p>
          <a:p>
            <a:pPr>
              <a:lnSpc>
                <a:spcPct val="150000"/>
              </a:lnSpc>
            </a:pPr>
            <a:r>
              <a:rPr lang="en-US" altLang="zh-CN" sz="2000" dirty="0">
                <a:cs typeface="+mn-ea"/>
                <a:sym typeface="+mn-lt"/>
              </a:rPr>
              <a:t>	</a:t>
            </a:r>
            <a:r>
              <a:rPr lang="zh-CN" altLang="en-US" sz="2000" dirty="0">
                <a:cs typeface="+mn-ea"/>
                <a:sym typeface="+mn-lt"/>
              </a:rPr>
              <a:t>金税三期上线后，这个问题已经被逐步解决，从原来查询个人在全国的纳税信息需要在各地通过逐个获得代扣代缴义务人纳税号后查询归集，发展到在新系统下可以直接通过</a:t>
            </a:r>
            <a:r>
              <a:rPr lang="zh-CN" altLang="en-US" sz="2000" b="1" dirty="0">
                <a:solidFill>
                  <a:srgbClr val="FF0000"/>
                </a:solidFill>
                <a:cs typeface="+mn-ea"/>
                <a:sym typeface="+mn-lt"/>
              </a:rPr>
              <a:t>个人身份证或证件号查询个人全国范围内的纳税情况</a:t>
            </a:r>
            <a:r>
              <a:rPr lang="zh-CN" altLang="en-US" sz="2000" dirty="0">
                <a:cs typeface="+mn-ea"/>
                <a:sym typeface="+mn-lt"/>
              </a:rPr>
              <a:t>，实现多渠道数据在总局和省局层面集中处理分析。</a:t>
            </a:r>
            <a:endParaRPr lang="zh-CN" altLang="en-US" sz="2000" dirty="0">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95486"/>
            <a:ext cx="5246340" cy="360940"/>
          </a:xfrm>
        </p:spPr>
        <p:txBody>
          <a:bodyPr/>
          <a:lstStyle/>
          <a:p>
            <a:r>
              <a:rPr lang="zh-CN" altLang="en-US" dirty="0">
                <a:latin typeface="+mn-lt"/>
                <a:ea typeface="+mn-ea"/>
                <a:cs typeface="+mn-ea"/>
                <a:sym typeface="+mn-lt"/>
              </a:rPr>
              <a:t>新政下个税筹划的五大方式</a:t>
            </a:r>
            <a:endParaRPr lang="zh-CN" altLang="en-US" dirty="0">
              <a:latin typeface="+mn-lt"/>
              <a:ea typeface="+mn-ea"/>
              <a:cs typeface="+mn-ea"/>
              <a:sym typeface="+mn-lt"/>
            </a:endParaRPr>
          </a:p>
        </p:txBody>
      </p:sp>
      <p:graphicFrame>
        <p:nvGraphicFramePr>
          <p:cNvPr id="9" name="图示 8"/>
          <p:cNvGraphicFramePr/>
          <p:nvPr/>
        </p:nvGraphicFramePr>
        <p:xfrm>
          <a:off x="827584" y="556426"/>
          <a:ext cx="7938882" cy="39424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zh-CN" altLang="en-US" dirty="0">
                <a:latin typeface="+mn-lt"/>
                <a:ea typeface="+mn-ea"/>
                <a:cs typeface="+mn-ea"/>
                <a:sym typeface="+mn-lt"/>
              </a:rPr>
              <a:t>薪酬结构的组成</a:t>
            </a:r>
            <a:endParaRPr lang="zh-CN" altLang="en-US" dirty="0">
              <a:latin typeface="+mn-lt"/>
              <a:ea typeface="+mn-ea"/>
              <a:cs typeface="+mn-ea"/>
              <a:sym typeface="+mn-lt"/>
            </a:endParaRPr>
          </a:p>
        </p:txBody>
      </p:sp>
      <p:sp>
        <p:nvSpPr>
          <p:cNvPr id="26634" name="Text Box 20"/>
          <p:cNvSpPr txBox="1">
            <a:spLocks noChangeArrowheads="1"/>
          </p:cNvSpPr>
          <p:nvPr>
            <p:custDataLst>
              <p:tags r:id="rId1"/>
            </p:custDataLst>
          </p:nvPr>
        </p:nvSpPr>
        <p:spPr bwMode="auto">
          <a:xfrm>
            <a:off x="731286" y="843696"/>
            <a:ext cx="6278835" cy="288541"/>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5000"/>
              </a:lnSpc>
              <a:spcBef>
                <a:spcPct val="50000"/>
              </a:spcBef>
            </a:pPr>
            <a:r>
              <a:rPr lang="zh-CN" altLang="en-US" sz="1500" b="1" dirty="0">
                <a:solidFill>
                  <a:srgbClr val="000000"/>
                </a:solidFill>
                <a:latin typeface="+mn-lt"/>
                <a:ea typeface="+mn-ea"/>
                <a:cs typeface="+mn-ea"/>
                <a:sym typeface="+mn-lt"/>
              </a:rPr>
              <a:t>年收入规划＝基本工资＋福利＋绩效工资＋项目奖金＋中长期激励</a:t>
            </a:r>
            <a:endParaRPr lang="zh-CN" altLang="en-US" sz="1500" b="1" dirty="0">
              <a:solidFill>
                <a:srgbClr val="000000"/>
              </a:solidFill>
              <a:latin typeface="+mn-lt"/>
              <a:ea typeface="+mn-ea"/>
              <a:cs typeface="+mn-ea"/>
              <a:sym typeface="+mn-lt"/>
            </a:endParaRPr>
          </a:p>
        </p:txBody>
      </p:sp>
      <p:sp>
        <p:nvSpPr>
          <p:cNvPr id="26641" name="Line 54"/>
          <p:cNvSpPr>
            <a:spLocks noChangeShapeType="1"/>
          </p:cNvSpPr>
          <p:nvPr>
            <p:custDataLst>
              <p:tags r:id="rId2"/>
            </p:custDataLst>
          </p:nvPr>
        </p:nvSpPr>
        <p:spPr bwMode="auto">
          <a:xfrm>
            <a:off x="569361" y="1329612"/>
            <a:ext cx="1314450" cy="0"/>
          </a:xfrm>
          <a:prstGeom prst="line">
            <a:avLst/>
          </a:prstGeom>
          <a:noFill/>
          <a:ln w="19050">
            <a:solidFill>
              <a:srgbClr val="000000"/>
            </a:solidFill>
            <a:prstDash val="dash"/>
            <a:round/>
          </a:ln>
          <a:extLst>
            <a:ext uri="{909E8E84-426E-40DD-AFC4-6F175D3DCCD1}">
              <a14:hiddenFill xmlns:a14="http://schemas.microsoft.com/office/drawing/2010/main">
                <a:noFill/>
              </a14:hiddenFill>
            </a:ext>
          </a:extLst>
        </p:spPr>
        <p:txBody>
          <a:bodyPr>
            <a:spAutoFit/>
          </a:bodyPr>
          <a:lstStyle/>
          <a:p>
            <a:endParaRPr lang="zh-CN" altLang="en-US" sz="1500">
              <a:cs typeface="+mn-ea"/>
              <a:sym typeface="+mn-lt"/>
            </a:endParaRPr>
          </a:p>
        </p:txBody>
      </p:sp>
      <p:sp>
        <p:nvSpPr>
          <p:cNvPr id="26648" name="Text Box 35"/>
          <p:cNvSpPr txBox="1">
            <a:spLocks noChangeArrowheads="1"/>
          </p:cNvSpPr>
          <p:nvPr>
            <p:custDataLst>
              <p:tags r:id="rId3"/>
            </p:custDataLst>
          </p:nvPr>
        </p:nvSpPr>
        <p:spPr bwMode="auto">
          <a:xfrm>
            <a:off x="1076567" y="3273511"/>
            <a:ext cx="628650" cy="77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85000"/>
              </a:lnSpc>
              <a:spcBef>
                <a:spcPct val="50000"/>
              </a:spcBef>
            </a:pPr>
            <a:r>
              <a:rPr lang="zh-CN" altLang="en-US" sz="1050" dirty="0">
                <a:solidFill>
                  <a:srgbClr val="000000"/>
                </a:solidFill>
                <a:latin typeface="+mn-lt"/>
                <a:ea typeface="+mn-ea"/>
                <a:cs typeface="+mn-ea"/>
                <a:sym typeface="+mn-lt"/>
              </a:rPr>
              <a:t>主要面对项目公司及总部业务部门</a:t>
            </a:r>
            <a:endParaRPr lang="zh-CN" altLang="en-US" sz="1050" dirty="0">
              <a:solidFill>
                <a:srgbClr val="000000"/>
              </a:solidFill>
              <a:latin typeface="+mn-lt"/>
              <a:ea typeface="+mn-ea"/>
              <a:cs typeface="+mn-ea"/>
              <a:sym typeface="+mn-lt"/>
            </a:endParaRPr>
          </a:p>
        </p:txBody>
      </p:sp>
      <p:sp>
        <p:nvSpPr>
          <p:cNvPr id="26649" name="Text Box 35"/>
          <p:cNvSpPr txBox="1">
            <a:spLocks noChangeArrowheads="1"/>
          </p:cNvSpPr>
          <p:nvPr>
            <p:custDataLst>
              <p:tags r:id="rId4"/>
            </p:custDataLst>
          </p:nvPr>
        </p:nvSpPr>
        <p:spPr bwMode="auto">
          <a:xfrm>
            <a:off x="975961" y="4195447"/>
            <a:ext cx="722114" cy="6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85000"/>
              </a:lnSpc>
              <a:spcBef>
                <a:spcPct val="50000"/>
              </a:spcBef>
            </a:pPr>
            <a:r>
              <a:rPr lang="zh-CN" altLang="en-US" sz="1050" dirty="0">
                <a:solidFill>
                  <a:srgbClr val="000000"/>
                </a:solidFill>
                <a:latin typeface="+mn-lt"/>
                <a:ea typeface="+mn-ea"/>
                <a:cs typeface="+mn-ea"/>
                <a:sym typeface="+mn-lt"/>
              </a:rPr>
              <a:t>主要面对集团中高层及核心员工</a:t>
            </a:r>
            <a:endParaRPr lang="zh-CN" altLang="en-US" sz="1050" dirty="0">
              <a:solidFill>
                <a:srgbClr val="000000"/>
              </a:solidFill>
              <a:latin typeface="+mn-lt"/>
              <a:ea typeface="+mn-ea"/>
              <a:cs typeface="+mn-ea"/>
              <a:sym typeface="+mn-lt"/>
            </a:endParaRPr>
          </a:p>
        </p:txBody>
      </p:sp>
      <p:sp>
        <p:nvSpPr>
          <p:cNvPr id="26655" name="Line 22"/>
          <p:cNvSpPr>
            <a:spLocks noChangeShapeType="1"/>
          </p:cNvSpPr>
          <p:nvPr>
            <p:custDataLst>
              <p:tags r:id="rId5"/>
            </p:custDataLst>
          </p:nvPr>
        </p:nvSpPr>
        <p:spPr bwMode="auto">
          <a:xfrm>
            <a:off x="625321" y="4893692"/>
            <a:ext cx="6115050" cy="0"/>
          </a:xfrm>
          <a:prstGeom prst="line">
            <a:avLst/>
          </a:prstGeom>
          <a:noFill/>
          <a:ln w="19050">
            <a:solidFill>
              <a:srgbClr val="000000"/>
            </a:solidFill>
            <a:prstDash val="dash"/>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sz="1500">
              <a:cs typeface="+mn-ea"/>
              <a:sym typeface="+mn-lt"/>
            </a:endParaRPr>
          </a:p>
        </p:txBody>
      </p:sp>
      <p:sp>
        <p:nvSpPr>
          <p:cNvPr id="26656" name="Line 55"/>
          <p:cNvSpPr>
            <a:spLocks noChangeShapeType="1"/>
          </p:cNvSpPr>
          <p:nvPr>
            <p:custDataLst>
              <p:tags r:id="rId6"/>
            </p:custDataLst>
          </p:nvPr>
        </p:nvSpPr>
        <p:spPr bwMode="auto">
          <a:xfrm flipV="1">
            <a:off x="845586" y="1329612"/>
            <a:ext cx="0" cy="1343025"/>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sz="1500">
              <a:cs typeface="+mn-ea"/>
              <a:sym typeface="+mn-lt"/>
            </a:endParaRPr>
          </a:p>
        </p:txBody>
      </p:sp>
      <p:sp>
        <p:nvSpPr>
          <p:cNvPr id="26657" name="Line 56"/>
          <p:cNvSpPr>
            <a:spLocks noChangeShapeType="1"/>
          </p:cNvSpPr>
          <p:nvPr>
            <p:custDataLst>
              <p:tags r:id="rId7"/>
            </p:custDataLst>
          </p:nvPr>
        </p:nvSpPr>
        <p:spPr bwMode="auto">
          <a:xfrm>
            <a:off x="845586" y="3419158"/>
            <a:ext cx="0" cy="1444229"/>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sz="1500">
              <a:cs typeface="+mn-ea"/>
              <a:sym typeface="+mn-lt"/>
            </a:endParaRPr>
          </a:p>
        </p:txBody>
      </p:sp>
      <p:sp>
        <p:nvSpPr>
          <p:cNvPr id="26658" name="Text Box 57"/>
          <p:cNvSpPr txBox="1">
            <a:spLocks noChangeArrowheads="1"/>
          </p:cNvSpPr>
          <p:nvPr>
            <p:custDataLst>
              <p:tags r:id="rId8"/>
            </p:custDataLst>
          </p:nvPr>
        </p:nvSpPr>
        <p:spPr bwMode="auto">
          <a:xfrm>
            <a:off x="690209" y="2676755"/>
            <a:ext cx="285750" cy="79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lnSpc>
                <a:spcPct val="85000"/>
              </a:lnSpc>
              <a:spcBef>
                <a:spcPct val="50000"/>
              </a:spcBef>
            </a:pPr>
            <a:r>
              <a:rPr lang="zh-CN" altLang="en-US" sz="1350" b="1">
                <a:solidFill>
                  <a:srgbClr val="000000"/>
                </a:solidFill>
                <a:latin typeface="+mn-lt"/>
                <a:ea typeface="+mn-ea"/>
                <a:cs typeface="+mn-ea"/>
                <a:sym typeface="+mn-lt"/>
              </a:rPr>
              <a:t>整体薪酬</a:t>
            </a:r>
            <a:endParaRPr lang="zh-CN" altLang="en-US" sz="1350" b="1">
              <a:solidFill>
                <a:srgbClr val="000000"/>
              </a:solidFill>
              <a:latin typeface="+mn-lt"/>
              <a:ea typeface="+mn-ea"/>
              <a:cs typeface="+mn-ea"/>
              <a:sym typeface="+mn-lt"/>
            </a:endParaRPr>
          </a:p>
        </p:txBody>
      </p:sp>
      <p:sp>
        <p:nvSpPr>
          <p:cNvPr id="26659" name="Rectangle 23"/>
          <p:cNvSpPr>
            <a:spLocks noChangeArrowheads="1"/>
          </p:cNvSpPr>
          <p:nvPr>
            <p:custDataLst>
              <p:tags r:id="rId9"/>
            </p:custDataLst>
          </p:nvPr>
        </p:nvSpPr>
        <p:spPr bwMode="auto">
          <a:xfrm>
            <a:off x="1734983" y="4189495"/>
            <a:ext cx="342900" cy="659606"/>
          </a:xfrm>
          <a:prstGeom prst="rect">
            <a:avLst/>
          </a:prstGeom>
          <a:solidFill>
            <a:schemeClr val="accent1"/>
          </a:solidFill>
          <a:ln w="19050">
            <a:solidFill>
              <a:srgbClr val="000000"/>
            </a:solidFill>
            <a:prstDash val="dash"/>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zh-CN" sz="1050">
              <a:latin typeface="+mn-lt"/>
              <a:ea typeface="+mn-ea"/>
              <a:cs typeface="+mn-ea"/>
              <a:sym typeface="+mn-lt"/>
            </a:endParaRPr>
          </a:p>
        </p:txBody>
      </p:sp>
      <p:sp>
        <p:nvSpPr>
          <p:cNvPr id="26660" name="Rectangle 19"/>
          <p:cNvSpPr>
            <a:spLocks noChangeArrowheads="1"/>
          </p:cNvSpPr>
          <p:nvPr>
            <p:custDataLst>
              <p:tags r:id="rId10"/>
            </p:custDataLst>
          </p:nvPr>
        </p:nvSpPr>
        <p:spPr bwMode="auto">
          <a:xfrm>
            <a:off x="1734983" y="1353426"/>
            <a:ext cx="342900" cy="816769"/>
          </a:xfrm>
          <a:prstGeom prst="rect">
            <a:avLst/>
          </a:prstGeom>
          <a:solidFill>
            <a:srgbClr val="99CCFF"/>
          </a:solidFill>
          <a:ln w="19050">
            <a:solidFill>
              <a:srgbClr val="000000"/>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zh-CN" sz="1050">
              <a:latin typeface="+mn-lt"/>
              <a:ea typeface="+mn-ea"/>
              <a:cs typeface="+mn-ea"/>
              <a:sym typeface="+mn-lt"/>
            </a:endParaRPr>
          </a:p>
        </p:txBody>
      </p:sp>
      <p:sp>
        <p:nvSpPr>
          <p:cNvPr id="26661" name="Text Box 26"/>
          <p:cNvSpPr txBox="1">
            <a:spLocks noChangeArrowheads="1"/>
          </p:cNvSpPr>
          <p:nvPr>
            <p:custDataLst>
              <p:tags r:id="rId11"/>
            </p:custDataLst>
          </p:nvPr>
        </p:nvSpPr>
        <p:spPr bwMode="auto">
          <a:xfrm>
            <a:off x="1784990" y="1416529"/>
            <a:ext cx="228600"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lnSpc>
                <a:spcPct val="85000"/>
              </a:lnSpc>
              <a:spcBef>
                <a:spcPct val="50000"/>
              </a:spcBef>
            </a:pPr>
            <a:r>
              <a:rPr lang="zh-CN" altLang="en-US" sz="1050">
                <a:solidFill>
                  <a:srgbClr val="000000"/>
                </a:solidFill>
                <a:latin typeface="+mn-lt"/>
                <a:ea typeface="+mn-ea"/>
                <a:cs typeface="+mn-ea"/>
                <a:sym typeface="+mn-lt"/>
              </a:rPr>
              <a:t>基本工资</a:t>
            </a:r>
            <a:endParaRPr lang="zh-CN" altLang="en-US" sz="1050">
              <a:solidFill>
                <a:srgbClr val="000000"/>
              </a:solidFill>
              <a:latin typeface="+mn-lt"/>
              <a:ea typeface="+mn-ea"/>
              <a:cs typeface="+mn-ea"/>
              <a:sym typeface="+mn-lt"/>
            </a:endParaRPr>
          </a:p>
        </p:txBody>
      </p:sp>
      <p:grpSp>
        <p:nvGrpSpPr>
          <p:cNvPr id="26662" name="Group 28"/>
          <p:cNvGrpSpPr/>
          <p:nvPr>
            <p:custDataLst>
              <p:tags r:id="rId12"/>
            </p:custDataLst>
          </p:nvPr>
        </p:nvGrpSpPr>
        <p:grpSpPr bwMode="auto">
          <a:xfrm>
            <a:off x="1734983" y="2757172"/>
            <a:ext cx="342900" cy="408385"/>
            <a:chOff x="864" y="1776"/>
            <a:chExt cx="288" cy="343"/>
          </a:xfrm>
        </p:grpSpPr>
        <p:sp>
          <p:nvSpPr>
            <p:cNvPr id="26663" name="Rectangle 29"/>
            <p:cNvSpPr>
              <a:spLocks noChangeArrowheads="1"/>
            </p:cNvSpPr>
            <p:nvPr/>
          </p:nvSpPr>
          <p:spPr bwMode="auto">
            <a:xfrm>
              <a:off x="864" y="1776"/>
              <a:ext cx="288" cy="343"/>
            </a:xfrm>
            <a:prstGeom prst="rect">
              <a:avLst/>
            </a:prstGeom>
            <a:solidFill>
              <a:srgbClr val="FFFF99"/>
            </a:solidFill>
            <a:ln w="19050">
              <a:solidFill>
                <a:srgbClr val="000000"/>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zh-CN" sz="1050">
                <a:latin typeface="+mn-lt"/>
                <a:ea typeface="+mn-ea"/>
                <a:cs typeface="+mn-ea"/>
                <a:sym typeface="+mn-lt"/>
              </a:endParaRPr>
            </a:p>
          </p:txBody>
        </p:sp>
        <p:sp>
          <p:nvSpPr>
            <p:cNvPr id="26664" name="Text Box 30"/>
            <p:cNvSpPr txBox="1">
              <a:spLocks noChangeArrowheads="1"/>
            </p:cNvSpPr>
            <p:nvPr/>
          </p:nvSpPr>
          <p:spPr bwMode="auto">
            <a:xfrm>
              <a:off x="912" y="1824"/>
              <a:ext cx="144" cy="254"/>
            </a:xfrm>
            <a:prstGeom prst="rect">
              <a:avLst/>
            </a:prstGeom>
            <a:solidFill>
              <a:srgbClr val="FFFF99"/>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85000"/>
                </a:lnSpc>
                <a:spcBef>
                  <a:spcPct val="50000"/>
                </a:spcBef>
              </a:pPr>
              <a:r>
                <a:rPr lang="zh-CN" altLang="en-US" sz="1050">
                  <a:solidFill>
                    <a:srgbClr val="000000"/>
                  </a:solidFill>
                  <a:latin typeface="+mn-lt"/>
                  <a:ea typeface="+mn-ea"/>
                  <a:cs typeface="+mn-ea"/>
                  <a:sym typeface="+mn-lt"/>
                </a:rPr>
                <a:t>福利</a:t>
              </a:r>
              <a:endParaRPr lang="zh-CN" altLang="en-US" sz="1050">
                <a:solidFill>
                  <a:srgbClr val="000000"/>
                </a:solidFill>
                <a:latin typeface="+mn-lt"/>
                <a:ea typeface="+mn-ea"/>
                <a:cs typeface="+mn-ea"/>
                <a:sym typeface="+mn-lt"/>
              </a:endParaRPr>
            </a:p>
          </p:txBody>
        </p:sp>
      </p:grpSp>
      <p:sp>
        <p:nvSpPr>
          <p:cNvPr id="26665" name="Rectangle 25"/>
          <p:cNvSpPr>
            <a:spLocks noChangeArrowheads="1"/>
          </p:cNvSpPr>
          <p:nvPr>
            <p:custDataLst>
              <p:tags r:id="rId13"/>
            </p:custDataLst>
          </p:nvPr>
        </p:nvSpPr>
        <p:spPr bwMode="auto">
          <a:xfrm>
            <a:off x="1734983" y="2184481"/>
            <a:ext cx="342900" cy="575072"/>
          </a:xfrm>
          <a:prstGeom prst="rect">
            <a:avLst/>
          </a:prstGeom>
          <a:solidFill>
            <a:srgbClr val="99CCFF"/>
          </a:solidFill>
          <a:ln w="19050">
            <a:solidFill>
              <a:srgbClr val="000000"/>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kumimoji="1" lang="zh-CN" altLang="zh-CN" sz="1050">
              <a:latin typeface="+mn-lt"/>
              <a:ea typeface="+mn-ea"/>
              <a:cs typeface="+mn-ea"/>
              <a:sym typeface="+mn-lt"/>
            </a:endParaRPr>
          </a:p>
        </p:txBody>
      </p:sp>
      <p:sp>
        <p:nvSpPr>
          <p:cNvPr id="26666" name="Text Box 27"/>
          <p:cNvSpPr txBox="1">
            <a:spLocks noChangeArrowheads="1"/>
          </p:cNvSpPr>
          <p:nvPr>
            <p:custDataLst>
              <p:tags r:id="rId14"/>
            </p:custDataLst>
          </p:nvPr>
        </p:nvSpPr>
        <p:spPr bwMode="auto">
          <a:xfrm>
            <a:off x="1774274" y="2205912"/>
            <a:ext cx="285750"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lnSpc>
                <a:spcPct val="85000"/>
              </a:lnSpc>
              <a:spcBef>
                <a:spcPct val="50000"/>
              </a:spcBef>
            </a:pPr>
            <a:r>
              <a:rPr lang="zh-CN" altLang="en-US" sz="1050">
                <a:solidFill>
                  <a:srgbClr val="000000"/>
                </a:solidFill>
                <a:latin typeface="+mn-lt"/>
                <a:ea typeface="+mn-ea"/>
                <a:cs typeface="+mn-ea"/>
                <a:sym typeface="+mn-lt"/>
              </a:rPr>
              <a:t>绩效工资</a:t>
            </a:r>
            <a:endParaRPr lang="zh-CN" altLang="en-US" sz="1050">
              <a:solidFill>
                <a:srgbClr val="000000"/>
              </a:solidFill>
              <a:latin typeface="+mn-lt"/>
              <a:ea typeface="+mn-ea"/>
              <a:cs typeface="+mn-ea"/>
              <a:sym typeface="+mn-lt"/>
            </a:endParaRPr>
          </a:p>
        </p:txBody>
      </p:sp>
      <p:sp>
        <p:nvSpPr>
          <p:cNvPr id="26667" name="Rectangle 25"/>
          <p:cNvSpPr>
            <a:spLocks noChangeArrowheads="1"/>
          </p:cNvSpPr>
          <p:nvPr>
            <p:custDataLst>
              <p:tags r:id="rId15"/>
            </p:custDataLst>
          </p:nvPr>
        </p:nvSpPr>
        <p:spPr bwMode="auto">
          <a:xfrm>
            <a:off x="1733792" y="3171510"/>
            <a:ext cx="342900" cy="1017985"/>
          </a:xfrm>
          <a:prstGeom prst="rect">
            <a:avLst/>
          </a:prstGeom>
          <a:solidFill>
            <a:srgbClr val="33CCCC"/>
          </a:solidFill>
          <a:ln w="19050">
            <a:solidFill>
              <a:srgbClr val="000000"/>
            </a:solidFill>
            <a:prstDash val="dash"/>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1050">
                <a:latin typeface="+mn-lt"/>
                <a:ea typeface="+mn-ea"/>
                <a:cs typeface="+mn-ea"/>
                <a:sym typeface="+mn-lt"/>
              </a:rPr>
              <a:t>项目奖金</a:t>
            </a:r>
            <a:endParaRPr kumimoji="1" lang="zh-CN" altLang="en-US" sz="1050">
              <a:latin typeface="+mn-lt"/>
              <a:ea typeface="+mn-ea"/>
              <a:cs typeface="+mn-ea"/>
              <a:sym typeface="+mn-lt"/>
            </a:endParaRPr>
          </a:p>
        </p:txBody>
      </p:sp>
      <p:sp>
        <p:nvSpPr>
          <p:cNvPr id="26668" name="Text Box 31"/>
          <p:cNvSpPr txBox="1">
            <a:spLocks noChangeArrowheads="1"/>
          </p:cNvSpPr>
          <p:nvPr>
            <p:custDataLst>
              <p:tags r:id="rId16"/>
            </p:custDataLst>
          </p:nvPr>
        </p:nvSpPr>
        <p:spPr bwMode="auto">
          <a:xfrm>
            <a:off x="1788561" y="4189494"/>
            <a:ext cx="228600" cy="77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lnSpc>
                <a:spcPct val="85000"/>
              </a:lnSpc>
              <a:spcBef>
                <a:spcPct val="50000"/>
              </a:spcBef>
            </a:pPr>
            <a:r>
              <a:rPr lang="zh-CN" altLang="en-US" sz="1050" dirty="0">
                <a:solidFill>
                  <a:srgbClr val="002060"/>
                </a:solidFill>
                <a:latin typeface="+mn-lt"/>
                <a:ea typeface="+mn-ea"/>
                <a:cs typeface="+mn-ea"/>
                <a:sym typeface="+mn-lt"/>
              </a:rPr>
              <a:t>中长期激励</a:t>
            </a:r>
            <a:endParaRPr lang="zh-CN" altLang="en-US" sz="1050" dirty="0">
              <a:solidFill>
                <a:srgbClr val="002060"/>
              </a:solidFill>
              <a:latin typeface="+mn-lt"/>
              <a:ea typeface="+mn-ea"/>
              <a:cs typeface="+mn-ea"/>
              <a:sym typeface="+mn-lt"/>
            </a:endParaRPr>
          </a:p>
        </p:txBody>
      </p:sp>
      <p:sp>
        <p:nvSpPr>
          <p:cNvPr id="26672" name="Text Box 48"/>
          <p:cNvSpPr txBox="1">
            <a:spLocks noChangeArrowheads="1"/>
          </p:cNvSpPr>
          <p:nvPr/>
        </p:nvSpPr>
        <p:spPr bwMode="auto">
          <a:xfrm>
            <a:off x="3878108" y="1436769"/>
            <a:ext cx="3138488" cy="343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17970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nSpc>
                <a:spcPct val="130000"/>
              </a:lnSpc>
            </a:pPr>
            <a:r>
              <a:rPr lang="en-US" altLang="zh-CN" sz="1350" dirty="0">
                <a:latin typeface="+mn-lt"/>
                <a:ea typeface="+mn-ea"/>
                <a:cs typeface="+mn-ea"/>
                <a:sym typeface="+mn-lt"/>
              </a:rPr>
              <a:t> </a:t>
            </a:r>
            <a:r>
              <a:rPr lang="zh-CN" altLang="en-US" sz="1350" dirty="0">
                <a:latin typeface="+mn-lt"/>
                <a:ea typeface="+mn-ea"/>
                <a:cs typeface="+mn-ea"/>
                <a:sym typeface="+mn-lt"/>
              </a:rPr>
              <a:t>方式一：</a:t>
            </a:r>
            <a:endParaRPr lang="zh-CN" altLang="en-US" sz="1350" dirty="0">
              <a:latin typeface="+mn-lt"/>
              <a:ea typeface="+mn-ea"/>
              <a:cs typeface="+mn-ea"/>
              <a:sym typeface="+mn-lt"/>
            </a:endParaRPr>
          </a:p>
          <a:p>
            <a:pPr lvl="1">
              <a:lnSpc>
                <a:spcPct val="130000"/>
              </a:lnSpc>
            </a:pPr>
            <a:r>
              <a:rPr lang="zh-CN" altLang="en-US" sz="1350" dirty="0">
                <a:solidFill>
                  <a:schemeClr val="hlink"/>
                </a:solidFill>
                <a:latin typeface="+mn-lt"/>
                <a:ea typeface="+mn-ea"/>
                <a:cs typeface="+mn-ea"/>
                <a:sym typeface="+mn-lt"/>
              </a:rPr>
              <a:t>基准年薪</a:t>
            </a:r>
            <a:r>
              <a:rPr lang="en-US" altLang="zh-CN" sz="1350" dirty="0">
                <a:solidFill>
                  <a:schemeClr val="hlink"/>
                </a:solidFill>
                <a:latin typeface="+mn-lt"/>
                <a:ea typeface="+mn-ea"/>
                <a:cs typeface="+mn-ea"/>
                <a:sym typeface="+mn-lt"/>
              </a:rPr>
              <a:t>=</a:t>
            </a:r>
            <a:r>
              <a:rPr lang="zh-CN" altLang="en-US" sz="1350" dirty="0">
                <a:solidFill>
                  <a:schemeClr val="hlink"/>
                </a:solidFill>
                <a:latin typeface="+mn-lt"/>
                <a:ea typeface="+mn-ea"/>
                <a:cs typeface="+mn-ea"/>
                <a:sym typeface="+mn-lt"/>
              </a:rPr>
              <a:t>基本工资</a:t>
            </a:r>
            <a:r>
              <a:rPr lang="en-US" altLang="zh-CN" sz="1350" dirty="0">
                <a:solidFill>
                  <a:schemeClr val="hlink"/>
                </a:solidFill>
                <a:latin typeface="+mn-lt"/>
                <a:ea typeface="+mn-ea"/>
                <a:cs typeface="+mn-ea"/>
                <a:sym typeface="+mn-lt"/>
              </a:rPr>
              <a:t>+</a:t>
            </a:r>
            <a:r>
              <a:rPr lang="zh-CN" altLang="en-US" sz="1350" dirty="0">
                <a:solidFill>
                  <a:schemeClr val="hlink"/>
                </a:solidFill>
                <a:latin typeface="+mn-lt"/>
                <a:ea typeface="+mn-ea"/>
                <a:cs typeface="+mn-ea"/>
                <a:sym typeface="+mn-lt"/>
              </a:rPr>
              <a:t>绩效工资</a:t>
            </a:r>
            <a:endParaRPr lang="zh-CN" altLang="en-US" sz="1350" dirty="0">
              <a:latin typeface="+mn-lt"/>
              <a:ea typeface="+mn-ea"/>
              <a:cs typeface="+mn-ea"/>
              <a:sym typeface="+mn-lt"/>
            </a:endParaRPr>
          </a:p>
          <a:p>
            <a:pPr lvl="1">
              <a:lnSpc>
                <a:spcPct val="130000"/>
              </a:lnSpc>
              <a:buFontTx/>
              <a:buChar char="•"/>
            </a:pPr>
            <a:r>
              <a:rPr lang="zh-CN" altLang="en-US" sz="1350" dirty="0">
                <a:latin typeface="+mn-lt"/>
                <a:ea typeface="+mn-ea"/>
                <a:cs typeface="+mn-ea"/>
                <a:sym typeface="+mn-lt"/>
              </a:rPr>
              <a:t>基准年薪结合岗位价值评估结果与市场 薪酬水平</a:t>
            </a:r>
            <a:endParaRPr lang="zh-CN" altLang="en-US" sz="1350" dirty="0">
              <a:latin typeface="+mn-lt"/>
              <a:ea typeface="+mn-ea"/>
              <a:cs typeface="+mn-ea"/>
              <a:sym typeface="+mn-lt"/>
            </a:endParaRPr>
          </a:p>
          <a:p>
            <a:pPr lvl="1">
              <a:lnSpc>
                <a:spcPct val="130000"/>
              </a:lnSpc>
              <a:buFontTx/>
              <a:buChar char="•"/>
            </a:pPr>
            <a:r>
              <a:rPr lang="zh-CN" altLang="en-US" sz="1350" dirty="0">
                <a:latin typeface="+mn-lt"/>
                <a:ea typeface="+mn-ea"/>
                <a:cs typeface="+mn-ea"/>
                <a:sym typeface="+mn-lt"/>
              </a:rPr>
              <a:t>保证对外界人才的吸引力，和在岗员工薪酬的保障性</a:t>
            </a:r>
            <a:endParaRPr lang="zh-CN" altLang="en-US" sz="1350" dirty="0">
              <a:latin typeface="+mn-lt"/>
              <a:ea typeface="+mn-ea"/>
              <a:cs typeface="+mn-ea"/>
              <a:sym typeface="+mn-lt"/>
            </a:endParaRPr>
          </a:p>
          <a:p>
            <a:pPr lvl="1">
              <a:lnSpc>
                <a:spcPct val="130000"/>
              </a:lnSpc>
            </a:pPr>
            <a:endParaRPr lang="zh-CN" altLang="en-US" sz="1350" dirty="0">
              <a:latin typeface="+mn-lt"/>
              <a:ea typeface="+mn-ea"/>
              <a:cs typeface="+mn-ea"/>
              <a:sym typeface="+mn-lt"/>
            </a:endParaRPr>
          </a:p>
          <a:p>
            <a:pPr lvl="1">
              <a:lnSpc>
                <a:spcPct val="130000"/>
              </a:lnSpc>
            </a:pPr>
            <a:r>
              <a:rPr lang="zh-CN" altLang="en-US" sz="1350" dirty="0">
                <a:latin typeface="+mn-lt"/>
                <a:ea typeface="+mn-ea"/>
                <a:cs typeface="+mn-ea"/>
                <a:sym typeface="+mn-lt"/>
              </a:rPr>
              <a:t> 方式二：</a:t>
            </a:r>
            <a:endParaRPr lang="zh-CN" altLang="en-US" sz="1350" dirty="0">
              <a:latin typeface="+mn-lt"/>
              <a:ea typeface="+mn-ea"/>
              <a:cs typeface="+mn-ea"/>
              <a:sym typeface="+mn-lt"/>
            </a:endParaRPr>
          </a:p>
          <a:p>
            <a:pPr lvl="1">
              <a:lnSpc>
                <a:spcPct val="130000"/>
              </a:lnSpc>
            </a:pPr>
            <a:r>
              <a:rPr lang="zh-CN" altLang="en-US" sz="1350" dirty="0">
                <a:solidFill>
                  <a:schemeClr val="hlink"/>
                </a:solidFill>
                <a:latin typeface="+mn-lt"/>
                <a:ea typeface="+mn-ea"/>
                <a:cs typeface="+mn-ea"/>
                <a:sym typeface="+mn-lt"/>
              </a:rPr>
              <a:t>基准年薪*</a:t>
            </a:r>
            <a:r>
              <a:rPr lang="en-US" altLang="zh-CN" sz="1350" dirty="0">
                <a:solidFill>
                  <a:schemeClr val="hlink"/>
                </a:solidFill>
                <a:latin typeface="+mn-lt"/>
                <a:ea typeface="+mn-ea"/>
                <a:cs typeface="+mn-ea"/>
                <a:sym typeface="+mn-lt"/>
              </a:rPr>
              <a:t>80%=</a:t>
            </a:r>
            <a:r>
              <a:rPr lang="zh-CN" altLang="en-US" sz="1350" dirty="0">
                <a:solidFill>
                  <a:schemeClr val="hlink"/>
                </a:solidFill>
                <a:latin typeface="+mn-lt"/>
                <a:ea typeface="+mn-ea"/>
                <a:cs typeface="+mn-ea"/>
                <a:sym typeface="+mn-lt"/>
              </a:rPr>
              <a:t>基本工资</a:t>
            </a:r>
            <a:r>
              <a:rPr lang="en-US" altLang="zh-CN" sz="1350" dirty="0">
                <a:solidFill>
                  <a:schemeClr val="hlink"/>
                </a:solidFill>
                <a:latin typeface="+mn-lt"/>
                <a:ea typeface="+mn-ea"/>
                <a:cs typeface="+mn-ea"/>
                <a:sym typeface="+mn-lt"/>
              </a:rPr>
              <a:t>+</a:t>
            </a:r>
            <a:r>
              <a:rPr lang="zh-CN" altLang="en-US" sz="1350" dirty="0">
                <a:solidFill>
                  <a:schemeClr val="hlink"/>
                </a:solidFill>
                <a:latin typeface="+mn-lt"/>
                <a:ea typeface="+mn-ea"/>
                <a:cs typeface="+mn-ea"/>
                <a:sym typeface="+mn-lt"/>
              </a:rPr>
              <a:t>绩效工资</a:t>
            </a:r>
            <a:endParaRPr lang="zh-CN" altLang="en-US" sz="1350" dirty="0">
              <a:solidFill>
                <a:schemeClr val="hlink"/>
              </a:solidFill>
              <a:latin typeface="+mn-lt"/>
              <a:ea typeface="+mn-ea"/>
              <a:cs typeface="+mn-ea"/>
              <a:sym typeface="+mn-lt"/>
            </a:endParaRPr>
          </a:p>
          <a:p>
            <a:pPr lvl="1">
              <a:lnSpc>
                <a:spcPct val="130000"/>
              </a:lnSpc>
              <a:buFontTx/>
              <a:buChar char="•"/>
            </a:pPr>
            <a:r>
              <a:rPr lang="zh-CN" altLang="en-US" sz="1350" dirty="0">
                <a:latin typeface="+mn-lt"/>
                <a:ea typeface="+mn-ea"/>
                <a:cs typeface="+mn-ea"/>
                <a:sym typeface="+mn-lt"/>
              </a:rPr>
              <a:t>年度节点奖作为基准年薪的补充，并保持在</a:t>
            </a:r>
            <a:r>
              <a:rPr lang="en-US" altLang="zh-CN" sz="1350" dirty="0">
                <a:latin typeface="+mn-lt"/>
                <a:ea typeface="+mn-ea"/>
                <a:cs typeface="+mn-ea"/>
                <a:sym typeface="+mn-lt"/>
              </a:rPr>
              <a:t>20%*</a:t>
            </a:r>
            <a:r>
              <a:rPr lang="zh-CN" altLang="en-US" sz="1350" dirty="0">
                <a:latin typeface="+mn-lt"/>
                <a:ea typeface="+mn-ea"/>
                <a:cs typeface="+mn-ea"/>
                <a:sym typeface="+mn-lt"/>
              </a:rPr>
              <a:t>基准年薪的水平之上。</a:t>
            </a:r>
            <a:endParaRPr lang="zh-CN" altLang="en-US" sz="1350" dirty="0">
              <a:latin typeface="+mn-lt"/>
              <a:ea typeface="+mn-ea"/>
              <a:cs typeface="+mn-ea"/>
              <a:sym typeface="+mn-lt"/>
            </a:endParaRPr>
          </a:p>
          <a:p>
            <a:pPr>
              <a:lnSpc>
                <a:spcPct val="130000"/>
              </a:lnSpc>
              <a:spcBef>
                <a:spcPct val="50000"/>
              </a:spcBef>
            </a:pPr>
            <a:endParaRPr lang="en-US" altLang="zh-CN" sz="1350" dirty="0">
              <a:latin typeface="+mn-lt"/>
              <a:ea typeface="+mn-ea"/>
              <a:cs typeface="+mn-ea"/>
              <a:sym typeface="+mn-lt"/>
            </a:endParaRPr>
          </a:p>
        </p:txBody>
      </p:sp>
      <p:sp>
        <p:nvSpPr>
          <p:cNvPr id="26673" name="Text Box 44"/>
          <p:cNvSpPr txBox="1">
            <a:spLocks noChangeArrowheads="1"/>
          </p:cNvSpPr>
          <p:nvPr>
            <p:custDataLst>
              <p:tags r:id="rId17"/>
            </p:custDataLst>
          </p:nvPr>
        </p:nvSpPr>
        <p:spPr bwMode="gray">
          <a:xfrm>
            <a:off x="2419592" y="2769079"/>
            <a:ext cx="1257300" cy="55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marL="101600" indent="-101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Char char="•"/>
            </a:pPr>
            <a:r>
              <a:rPr kumimoji="1" lang="zh-CN" altLang="en-US" sz="1050">
                <a:solidFill>
                  <a:srgbClr val="000000"/>
                </a:solidFill>
                <a:latin typeface="+mn-lt"/>
                <a:ea typeface="+mn-ea"/>
                <a:cs typeface="+mn-ea"/>
                <a:sym typeface="+mn-lt"/>
              </a:rPr>
              <a:t>社保、医保、旅游、房贴等福利项目</a:t>
            </a:r>
            <a:endParaRPr kumimoji="1" lang="zh-CN" altLang="en-US" sz="1050">
              <a:solidFill>
                <a:srgbClr val="000000"/>
              </a:solidFill>
              <a:latin typeface="+mn-lt"/>
              <a:ea typeface="+mn-ea"/>
              <a:cs typeface="+mn-ea"/>
              <a:sym typeface="+mn-lt"/>
            </a:endParaRPr>
          </a:p>
        </p:txBody>
      </p:sp>
      <p:sp>
        <p:nvSpPr>
          <p:cNvPr id="26674" name="Text Box 47"/>
          <p:cNvSpPr txBox="1">
            <a:spLocks noChangeArrowheads="1"/>
          </p:cNvSpPr>
          <p:nvPr>
            <p:custDataLst>
              <p:tags r:id="rId18"/>
            </p:custDataLst>
          </p:nvPr>
        </p:nvSpPr>
        <p:spPr bwMode="gray">
          <a:xfrm>
            <a:off x="2419592" y="1383191"/>
            <a:ext cx="1143000" cy="39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marL="101600" indent="-101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Char char="•"/>
            </a:pPr>
            <a:r>
              <a:rPr kumimoji="1" lang="zh-CN" altLang="en-US" sz="1050">
                <a:solidFill>
                  <a:srgbClr val="000000"/>
                </a:solidFill>
                <a:latin typeface="+mn-lt"/>
                <a:ea typeface="+mn-ea"/>
                <a:cs typeface="+mn-ea"/>
                <a:sym typeface="+mn-lt"/>
              </a:rPr>
              <a:t>基本工资</a:t>
            </a:r>
            <a:endParaRPr kumimoji="1" lang="zh-CN" altLang="en-US" sz="1050">
              <a:solidFill>
                <a:srgbClr val="000000"/>
              </a:solidFill>
              <a:latin typeface="+mn-lt"/>
              <a:ea typeface="+mn-ea"/>
              <a:cs typeface="+mn-ea"/>
              <a:sym typeface="+mn-lt"/>
            </a:endParaRPr>
          </a:p>
          <a:p>
            <a:pPr>
              <a:buFontTx/>
              <a:buChar char="•"/>
            </a:pPr>
            <a:r>
              <a:rPr kumimoji="1" lang="zh-CN" altLang="en-US" sz="1050">
                <a:solidFill>
                  <a:srgbClr val="000000"/>
                </a:solidFill>
                <a:latin typeface="+mn-lt"/>
                <a:ea typeface="+mn-ea"/>
                <a:cs typeface="+mn-ea"/>
                <a:sym typeface="+mn-lt"/>
              </a:rPr>
              <a:t>津贴</a:t>
            </a:r>
            <a:endParaRPr kumimoji="1" lang="zh-CN" altLang="en-US" sz="1050">
              <a:solidFill>
                <a:srgbClr val="000000"/>
              </a:solidFill>
              <a:latin typeface="+mn-lt"/>
              <a:ea typeface="+mn-ea"/>
              <a:cs typeface="+mn-ea"/>
              <a:sym typeface="+mn-lt"/>
            </a:endParaRPr>
          </a:p>
        </p:txBody>
      </p:sp>
      <p:sp>
        <p:nvSpPr>
          <p:cNvPr id="26675" name="Text Box 47"/>
          <p:cNvSpPr txBox="1">
            <a:spLocks noChangeArrowheads="1"/>
          </p:cNvSpPr>
          <p:nvPr>
            <p:custDataLst>
              <p:tags r:id="rId19"/>
            </p:custDataLst>
          </p:nvPr>
        </p:nvSpPr>
        <p:spPr bwMode="gray">
          <a:xfrm>
            <a:off x="2424355" y="2149953"/>
            <a:ext cx="1143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marL="101600" indent="-101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Char char="•"/>
            </a:pPr>
            <a:r>
              <a:rPr kumimoji="1" lang="zh-CN" altLang="en-US" sz="1050">
                <a:solidFill>
                  <a:srgbClr val="000000"/>
                </a:solidFill>
                <a:latin typeface="+mn-lt"/>
                <a:ea typeface="+mn-ea"/>
                <a:cs typeface="+mn-ea"/>
                <a:sym typeface="+mn-lt"/>
              </a:rPr>
              <a:t>季度绩效奖</a:t>
            </a:r>
            <a:endParaRPr kumimoji="1" lang="zh-CN" altLang="en-US" sz="1050">
              <a:solidFill>
                <a:srgbClr val="000000"/>
              </a:solidFill>
              <a:latin typeface="+mn-lt"/>
              <a:ea typeface="+mn-ea"/>
              <a:cs typeface="+mn-ea"/>
              <a:sym typeface="+mn-lt"/>
            </a:endParaRPr>
          </a:p>
        </p:txBody>
      </p:sp>
      <p:sp>
        <p:nvSpPr>
          <p:cNvPr id="26676" name="Text Box 45"/>
          <p:cNvSpPr txBox="1">
            <a:spLocks noChangeArrowheads="1"/>
          </p:cNvSpPr>
          <p:nvPr>
            <p:custDataLst>
              <p:tags r:id="rId20"/>
            </p:custDataLst>
          </p:nvPr>
        </p:nvSpPr>
        <p:spPr bwMode="gray">
          <a:xfrm>
            <a:off x="2431499" y="3537031"/>
            <a:ext cx="1028700" cy="55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marL="101600" indent="-101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Char char="•"/>
            </a:pPr>
            <a:r>
              <a:rPr kumimoji="1" lang="zh-CN" altLang="en-US" sz="1050">
                <a:solidFill>
                  <a:srgbClr val="000000"/>
                </a:solidFill>
                <a:latin typeface="+mn-lt"/>
                <a:ea typeface="+mn-ea"/>
                <a:cs typeface="+mn-ea"/>
                <a:sym typeface="+mn-lt"/>
              </a:rPr>
              <a:t>项目节点奖</a:t>
            </a:r>
            <a:endParaRPr kumimoji="1" lang="zh-CN" altLang="en-US" sz="1050">
              <a:solidFill>
                <a:srgbClr val="000000"/>
              </a:solidFill>
              <a:latin typeface="+mn-lt"/>
              <a:ea typeface="+mn-ea"/>
              <a:cs typeface="+mn-ea"/>
              <a:sym typeface="+mn-lt"/>
            </a:endParaRPr>
          </a:p>
          <a:p>
            <a:pPr>
              <a:buFontTx/>
              <a:buChar char="•"/>
            </a:pPr>
            <a:r>
              <a:rPr kumimoji="1" lang="zh-CN" altLang="en-US" sz="1050">
                <a:solidFill>
                  <a:srgbClr val="000000"/>
                </a:solidFill>
                <a:latin typeface="+mn-lt"/>
                <a:ea typeface="+mn-ea"/>
                <a:cs typeface="+mn-ea"/>
                <a:sym typeface="+mn-lt"/>
              </a:rPr>
              <a:t>项目结算奖</a:t>
            </a:r>
            <a:endParaRPr kumimoji="1" lang="zh-CN" altLang="en-US" sz="1050">
              <a:solidFill>
                <a:srgbClr val="000000"/>
              </a:solidFill>
              <a:latin typeface="+mn-lt"/>
              <a:ea typeface="+mn-ea"/>
              <a:cs typeface="+mn-ea"/>
              <a:sym typeface="+mn-lt"/>
            </a:endParaRPr>
          </a:p>
          <a:p>
            <a:pPr>
              <a:buFontTx/>
              <a:buChar char="•"/>
            </a:pPr>
            <a:endParaRPr kumimoji="1" lang="en-US" altLang="zh-CN" sz="1050">
              <a:solidFill>
                <a:srgbClr val="000000"/>
              </a:solidFill>
              <a:latin typeface="+mn-lt"/>
              <a:ea typeface="+mn-ea"/>
              <a:cs typeface="+mn-ea"/>
              <a:sym typeface="+mn-lt"/>
            </a:endParaRPr>
          </a:p>
        </p:txBody>
      </p:sp>
      <p:sp>
        <p:nvSpPr>
          <p:cNvPr id="26677" name="Text Box 45"/>
          <p:cNvSpPr txBox="1">
            <a:spLocks noChangeArrowheads="1"/>
          </p:cNvSpPr>
          <p:nvPr>
            <p:custDataLst>
              <p:tags r:id="rId21"/>
            </p:custDataLst>
          </p:nvPr>
        </p:nvSpPr>
        <p:spPr bwMode="gray">
          <a:xfrm>
            <a:off x="2424355" y="4231165"/>
            <a:ext cx="10287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marL="101600" indent="-101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Char char="•"/>
            </a:pPr>
            <a:r>
              <a:rPr kumimoji="1" lang="zh-CN" altLang="en-US" sz="1050">
                <a:solidFill>
                  <a:srgbClr val="000000"/>
                </a:solidFill>
                <a:latin typeface="+mn-lt"/>
                <a:ea typeface="+mn-ea"/>
                <a:cs typeface="+mn-ea"/>
                <a:sym typeface="+mn-lt"/>
              </a:rPr>
              <a:t>股权激励</a:t>
            </a:r>
            <a:endParaRPr kumimoji="1" lang="zh-CN" altLang="en-US" sz="1050">
              <a:solidFill>
                <a:srgbClr val="000000"/>
              </a:solidFill>
              <a:latin typeface="+mn-lt"/>
              <a:ea typeface="+mn-ea"/>
              <a:cs typeface="+mn-ea"/>
              <a:sym typeface="+mn-lt"/>
            </a:endParaRPr>
          </a:p>
        </p:txBody>
      </p:sp>
      <p:sp>
        <p:nvSpPr>
          <p:cNvPr id="26678" name="Text Box 41"/>
          <p:cNvSpPr txBox="1">
            <a:spLocks noChangeArrowheads="1"/>
          </p:cNvSpPr>
          <p:nvPr>
            <p:custDataLst>
              <p:tags r:id="rId22"/>
            </p:custDataLst>
          </p:nvPr>
        </p:nvSpPr>
        <p:spPr bwMode="auto">
          <a:xfrm>
            <a:off x="2257667" y="1112919"/>
            <a:ext cx="10858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1050">
                <a:solidFill>
                  <a:srgbClr val="000000"/>
                </a:solidFill>
                <a:latin typeface="+mn-lt"/>
                <a:ea typeface="+mn-ea"/>
                <a:cs typeface="+mn-ea"/>
                <a:sym typeface="+mn-lt"/>
              </a:rPr>
              <a:t>支付类型</a:t>
            </a:r>
            <a:endParaRPr kumimoji="1" lang="zh-CN" altLang="en-US" sz="1050">
              <a:solidFill>
                <a:srgbClr val="000000"/>
              </a:solidFill>
              <a:latin typeface="+mn-lt"/>
              <a:ea typeface="+mn-ea"/>
              <a:cs typeface="+mn-ea"/>
              <a:sym typeface="+mn-lt"/>
            </a:endParaRPr>
          </a:p>
        </p:txBody>
      </p:sp>
      <p:sp>
        <p:nvSpPr>
          <p:cNvPr id="26679" name="Line 42"/>
          <p:cNvSpPr>
            <a:spLocks noChangeShapeType="1"/>
          </p:cNvSpPr>
          <p:nvPr>
            <p:custDataLst>
              <p:tags r:id="rId23"/>
            </p:custDataLst>
          </p:nvPr>
        </p:nvSpPr>
        <p:spPr bwMode="gray">
          <a:xfrm>
            <a:off x="2257667" y="1343751"/>
            <a:ext cx="10858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lIns="67500" tIns="35100" rIns="67500" bIns="35100">
            <a:spAutoFit/>
          </a:bodyPr>
          <a:lstStyle/>
          <a:p>
            <a:endParaRPr lang="zh-CN" altLang="en-US" sz="1500">
              <a:cs typeface="+mn-ea"/>
              <a:sym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高管团队薪酬设计</a:t>
            </a:r>
            <a:endParaRPr lang="zh-CN" altLang="en-US" dirty="0">
              <a:latin typeface="+mn-lt"/>
              <a:ea typeface="+mn-ea"/>
              <a:cs typeface="+mn-ea"/>
              <a:sym typeface="+mn-lt"/>
            </a:endParaRPr>
          </a:p>
        </p:txBody>
      </p:sp>
      <p:sp>
        <p:nvSpPr>
          <p:cNvPr id="7" name="矩形 6"/>
          <p:cNvSpPr/>
          <p:nvPr/>
        </p:nvSpPr>
        <p:spPr>
          <a:xfrm>
            <a:off x="496481" y="824248"/>
            <a:ext cx="4572000" cy="1892826"/>
          </a:xfrm>
          <a:prstGeom prst="rect">
            <a:avLst/>
          </a:prstGeom>
        </p:spPr>
        <p:txBody>
          <a:bodyPr>
            <a:spAutoFit/>
          </a:bodyPr>
          <a:lstStyle/>
          <a:p>
            <a:pPr>
              <a:lnSpc>
                <a:spcPct val="150000"/>
              </a:lnSpc>
            </a:pPr>
            <a:r>
              <a:rPr lang="zh-CN" altLang="en-US" sz="2400" b="1" dirty="0">
                <a:solidFill>
                  <a:srgbClr val="FF0000"/>
                </a:solidFill>
                <a:cs typeface="+mn-ea"/>
                <a:sym typeface="+mn-lt"/>
              </a:rPr>
              <a:t>激励模式</a:t>
            </a:r>
            <a:endParaRPr lang="en-US" altLang="zh-CN" sz="2400" b="1" dirty="0">
              <a:solidFill>
                <a:srgbClr val="FF0000"/>
              </a:solidFill>
              <a:cs typeface="+mn-ea"/>
              <a:sym typeface="+mn-lt"/>
            </a:endParaRPr>
          </a:p>
          <a:p>
            <a:pPr marL="257175" indent="-257175">
              <a:lnSpc>
                <a:spcPct val="150000"/>
              </a:lnSpc>
              <a:buFont typeface="Wingdings" panose="05000000000000000000" pitchFamily="2" charset="2"/>
              <a:buChar char="Ø"/>
            </a:pPr>
            <a:r>
              <a:rPr lang="zh-CN" altLang="en-US" dirty="0">
                <a:cs typeface="+mn-ea"/>
                <a:sym typeface="+mn-lt"/>
              </a:rPr>
              <a:t>五种常见岗位的价值逻辑与激励方式</a:t>
            </a:r>
            <a:endParaRPr lang="zh-CN" altLang="en-US" dirty="0">
              <a:cs typeface="+mn-ea"/>
              <a:sym typeface="+mn-lt"/>
            </a:endParaRPr>
          </a:p>
          <a:p>
            <a:pPr marL="257175" indent="-257175">
              <a:lnSpc>
                <a:spcPct val="150000"/>
              </a:lnSpc>
              <a:buFont typeface="Wingdings" panose="05000000000000000000" pitchFamily="2" charset="2"/>
              <a:buChar char="Ø"/>
            </a:pPr>
            <a:r>
              <a:rPr lang="zh-CN" altLang="en-US" dirty="0">
                <a:cs typeface="+mn-ea"/>
                <a:sym typeface="+mn-lt"/>
              </a:rPr>
              <a:t>常见的高管薪酬激励方式与利弊分析</a:t>
            </a:r>
            <a:endParaRPr lang="zh-CN" altLang="en-US" dirty="0">
              <a:cs typeface="+mn-ea"/>
              <a:sym typeface="+mn-lt"/>
            </a:endParaRPr>
          </a:p>
          <a:p>
            <a:pPr marL="257175" indent="-257175">
              <a:lnSpc>
                <a:spcPct val="150000"/>
              </a:lnSpc>
              <a:buFont typeface="Wingdings" panose="05000000000000000000" pitchFamily="2" charset="2"/>
              <a:buChar char="Ø"/>
            </a:pPr>
            <a:r>
              <a:rPr lang="zh-CN" altLang="en-US" dirty="0">
                <a:cs typeface="+mn-ea"/>
                <a:sym typeface="+mn-lt"/>
              </a:rPr>
              <a:t>高管人员的薪酬结构与激励方式</a:t>
            </a:r>
            <a:endParaRPr lang="zh-CN" altLang="en-US" dirty="0">
              <a:cs typeface="+mn-ea"/>
              <a:sym typeface="+mn-lt"/>
            </a:endParaRPr>
          </a:p>
        </p:txBody>
      </p:sp>
      <p:sp>
        <p:nvSpPr>
          <p:cNvPr id="8" name="矩形 7"/>
          <p:cNvSpPr/>
          <p:nvPr/>
        </p:nvSpPr>
        <p:spPr>
          <a:xfrm>
            <a:off x="5025493" y="824248"/>
            <a:ext cx="3736841" cy="2308324"/>
          </a:xfrm>
          <a:prstGeom prst="rect">
            <a:avLst/>
          </a:prstGeom>
        </p:spPr>
        <p:txBody>
          <a:bodyPr>
            <a:spAutoFit/>
          </a:bodyPr>
          <a:lstStyle/>
          <a:p>
            <a:pPr>
              <a:lnSpc>
                <a:spcPct val="150000"/>
              </a:lnSpc>
            </a:pPr>
            <a:r>
              <a:rPr lang="zh-CN" altLang="en-US" sz="2400" b="1" dirty="0">
                <a:solidFill>
                  <a:srgbClr val="FF0000"/>
                </a:solidFill>
                <a:cs typeface="+mn-ea"/>
                <a:sym typeface="+mn-lt"/>
              </a:rPr>
              <a:t>薪酬结构</a:t>
            </a:r>
            <a:endParaRPr lang="en-US" altLang="zh-CN" sz="2400" b="1" dirty="0">
              <a:solidFill>
                <a:srgbClr val="FF0000"/>
              </a:solidFill>
              <a:cs typeface="+mn-ea"/>
              <a:sym typeface="+mn-lt"/>
            </a:endParaRPr>
          </a:p>
          <a:p>
            <a:pPr marL="257175" indent="-257175">
              <a:lnSpc>
                <a:spcPct val="150000"/>
              </a:lnSpc>
              <a:buFont typeface="Wingdings" panose="05000000000000000000" pitchFamily="2" charset="2"/>
              <a:buChar char="p"/>
            </a:pPr>
            <a:r>
              <a:rPr lang="zh-CN" altLang="en-US" dirty="0">
                <a:cs typeface="+mn-ea"/>
                <a:sym typeface="+mn-lt"/>
              </a:rPr>
              <a:t>高管年薪总额的提取方式</a:t>
            </a:r>
            <a:endParaRPr lang="en-US" altLang="zh-CN" dirty="0">
              <a:cs typeface="+mn-ea"/>
              <a:sym typeface="+mn-lt"/>
            </a:endParaRPr>
          </a:p>
          <a:p>
            <a:pPr marL="257175" indent="-257175">
              <a:lnSpc>
                <a:spcPct val="150000"/>
              </a:lnSpc>
              <a:buFont typeface="Wingdings" panose="05000000000000000000" pitchFamily="2" charset="2"/>
              <a:buChar char="p"/>
            </a:pPr>
            <a:r>
              <a:rPr lang="zh-CN" altLang="en-US" dirty="0">
                <a:cs typeface="+mn-ea"/>
                <a:sym typeface="+mn-lt"/>
              </a:rPr>
              <a:t>薪酬结构的固浮比设计</a:t>
            </a:r>
            <a:endParaRPr lang="zh-CN" altLang="en-US" dirty="0">
              <a:cs typeface="+mn-ea"/>
              <a:sym typeface="+mn-lt"/>
            </a:endParaRPr>
          </a:p>
          <a:p>
            <a:pPr marL="257175" indent="-257175">
              <a:lnSpc>
                <a:spcPct val="150000"/>
              </a:lnSpc>
              <a:buFont typeface="Wingdings" panose="05000000000000000000" pitchFamily="2" charset="2"/>
              <a:buChar char="p"/>
            </a:pPr>
            <a:r>
              <a:rPr lang="zh-CN" altLang="en-US" dirty="0">
                <a:cs typeface="+mn-ea"/>
                <a:sym typeface="+mn-lt"/>
              </a:rPr>
              <a:t>效益年薪的确定方式</a:t>
            </a:r>
            <a:endParaRPr lang="zh-CN" altLang="en-US" dirty="0">
              <a:cs typeface="+mn-ea"/>
              <a:sym typeface="+mn-lt"/>
            </a:endParaRPr>
          </a:p>
          <a:p>
            <a:pPr marL="257175" indent="-257175">
              <a:lnSpc>
                <a:spcPct val="150000"/>
              </a:lnSpc>
              <a:buFont typeface="Wingdings" panose="05000000000000000000" pitchFamily="2" charset="2"/>
              <a:buChar char="p"/>
            </a:pPr>
            <a:r>
              <a:rPr lang="zh-CN" altLang="en-US" dirty="0">
                <a:cs typeface="+mn-ea"/>
                <a:sym typeface="+mn-lt"/>
              </a:rPr>
              <a:t>管理指标的提取逻辑与考核要素</a:t>
            </a:r>
            <a:endParaRPr lang="zh-CN" altLang="en-US" dirty="0">
              <a:cs typeface="+mn-ea"/>
              <a:sym typeface="+mn-lt"/>
            </a:endParaRPr>
          </a:p>
        </p:txBody>
      </p:sp>
      <p:sp>
        <p:nvSpPr>
          <p:cNvPr id="9" name="矩形 8"/>
          <p:cNvSpPr/>
          <p:nvPr/>
        </p:nvSpPr>
        <p:spPr>
          <a:xfrm>
            <a:off x="496481" y="2931790"/>
            <a:ext cx="2970330" cy="1477328"/>
          </a:xfrm>
          <a:prstGeom prst="rect">
            <a:avLst/>
          </a:prstGeom>
        </p:spPr>
        <p:txBody>
          <a:bodyPr wrap="square">
            <a:spAutoFit/>
          </a:bodyPr>
          <a:lstStyle/>
          <a:p>
            <a:pPr>
              <a:lnSpc>
                <a:spcPct val="150000"/>
              </a:lnSpc>
            </a:pPr>
            <a:r>
              <a:rPr lang="zh-CN" altLang="en-US" sz="2400" b="1" dirty="0">
                <a:solidFill>
                  <a:srgbClr val="FF0000"/>
                </a:solidFill>
                <a:cs typeface="+mn-ea"/>
                <a:sym typeface="+mn-lt"/>
              </a:rPr>
              <a:t>股权激励</a:t>
            </a:r>
            <a:endParaRPr lang="en-US" altLang="zh-CN" sz="2400" b="1" dirty="0">
              <a:solidFill>
                <a:srgbClr val="FF0000"/>
              </a:solidFill>
              <a:cs typeface="+mn-ea"/>
              <a:sym typeface="+mn-lt"/>
            </a:endParaRPr>
          </a:p>
          <a:p>
            <a:pPr marL="257175" indent="-257175">
              <a:lnSpc>
                <a:spcPct val="150000"/>
              </a:lnSpc>
              <a:buFont typeface="Wingdings" panose="05000000000000000000" pitchFamily="2" charset="2"/>
              <a:buChar char="l"/>
            </a:pPr>
            <a:r>
              <a:rPr lang="zh-CN" altLang="en-US" dirty="0">
                <a:cs typeface="+mn-ea"/>
                <a:sym typeface="+mn-lt"/>
              </a:rPr>
              <a:t>持久激励的要点</a:t>
            </a:r>
            <a:endParaRPr lang="zh-CN" altLang="en-US" dirty="0">
              <a:cs typeface="+mn-ea"/>
              <a:sym typeface="+mn-lt"/>
            </a:endParaRPr>
          </a:p>
          <a:p>
            <a:pPr marL="257175" indent="-257175">
              <a:lnSpc>
                <a:spcPct val="150000"/>
              </a:lnSpc>
              <a:buFont typeface="Wingdings" panose="05000000000000000000" pitchFamily="2" charset="2"/>
              <a:buChar char="l"/>
            </a:pPr>
            <a:r>
              <a:rPr lang="zh-CN" altLang="en-US" dirty="0">
                <a:cs typeface="+mn-ea"/>
                <a:sym typeface="+mn-lt"/>
              </a:rPr>
              <a:t>股权分配的设置</a:t>
            </a:r>
            <a:endParaRPr lang="zh-CN" altLang="en-US"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股权激励计划个人所得税纳税风险与规划</a:t>
            </a:r>
            <a:endParaRPr lang="zh-CN" altLang="en-US" dirty="0">
              <a:latin typeface="+mn-lt"/>
              <a:ea typeface="+mn-ea"/>
              <a:cs typeface="+mn-ea"/>
              <a:sym typeface="+mn-lt"/>
            </a:endParaRPr>
          </a:p>
        </p:txBody>
      </p:sp>
      <p:sp>
        <p:nvSpPr>
          <p:cNvPr id="3" name="内容占位符 1"/>
          <p:cNvSpPr>
            <a:spLocks noGrp="1"/>
          </p:cNvSpPr>
          <p:nvPr/>
        </p:nvSpPr>
        <p:spPr bwMode="auto">
          <a:xfrm>
            <a:off x="467544" y="1059582"/>
            <a:ext cx="8262918" cy="3429024"/>
          </a:xfrm>
          <a:prstGeom prst="rect">
            <a:avLst/>
          </a:prstGeom>
          <a:noFill/>
          <a:ln w="9525">
            <a:noFill/>
            <a:miter lim="800000"/>
          </a:ln>
        </p:spPr>
        <p:txBody>
          <a:bodyPr vert="horz" wrap="square" lIns="68580" tIns="34290" rIns="68580" bIns="34290" numCol="1" anchor="t" anchorCtr="0" compatLnSpc="1"/>
          <a:lst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None/>
            </a:pPr>
            <a:r>
              <a:rPr lang="zh-CN" altLang="en-US" sz="1800" b="1" dirty="0">
                <a:cs typeface="+mn-ea"/>
                <a:sym typeface="+mn-lt"/>
              </a:rPr>
              <a:t>     员工行权的股权激励所得，单独作为一个月的工资、薪金所得征税，不与当月工资合并，计算公式：</a:t>
            </a:r>
            <a:endParaRPr lang="zh-CN" altLang="en-US" sz="1800" b="1" dirty="0">
              <a:cs typeface="+mn-ea"/>
              <a:sym typeface="+mn-lt"/>
            </a:endParaRPr>
          </a:p>
          <a:p>
            <a:pPr>
              <a:lnSpc>
                <a:spcPct val="150000"/>
              </a:lnSpc>
              <a:buNone/>
            </a:pPr>
            <a:r>
              <a:rPr lang="zh-CN" altLang="en-US" sz="1800" b="1" dirty="0">
                <a:cs typeface="+mn-ea"/>
                <a:sym typeface="+mn-lt"/>
              </a:rPr>
              <a:t>     应纳税额</a:t>
            </a:r>
            <a:r>
              <a:rPr lang="en-US" altLang="zh-CN" sz="1800" b="1" dirty="0">
                <a:cs typeface="+mn-ea"/>
                <a:sym typeface="+mn-lt"/>
              </a:rPr>
              <a:t>=[</a:t>
            </a:r>
            <a:r>
              <a:rPr lang="zh-CN" altLang="en-US" sz="1800" b="1" dirty="0">
                <a:cs typeface="+mn-ea"/>
                <a:sym typeface="+mn-lt"/>
              </a:rPr>
              <a:t>（股票期权、增值权、限制性股票行权应纳税所得额</a:t>
            </a:r>
            <a:r>
              <a:rPr lang="en-US" altLang="zh-CN" sz="1800" b="1" dirty="0">
                <a:cs typeface="+mn-ea"/>
                <a:sym typeface="+mn-lt"/>
              </a:rPr>
              <a:t>÷</a:t>
            </a:r>
            <a:r>
              <a:rPr lang="zh-CN" altLang="en-US" sz="1800" b="1" dirty="0">
                <a:cs typeface="+mn-ea"/>
                <a:sym typeface="+mn-lt"/>
              </a:rPr>
              <a:t>规定月份数）</a:t>
            </a:r>
            <a:r>
              <a:rPr lang="en-US" altLang="zh-CN" sz="1800" b="1" dirty="0">
                <a:cs typeface="+mn-ea"/>
                <a:sym typeface="+mn-lt"/>
              </a:rPr>
              <a:t>×</a:t>
            </a:r>
            <a:r>
              <a:rPr lang="zh-CN" altLang="en-US" sz="1800" b="1" dirty="0">
                <a:cs typeface="+mn-ea"/>
                <a:sym typeface="+mn-lt"/>
              </a:rPr>
              <a:t>适用税率</a:t>
            </a:r>
            <a:r>
              <a:rPr lang="en-US" altLang="zh-CN" sz="1800" b="1" dirty="0">
                <a:cs typeface="+mn-ea"/>
                <a:sym typeface="+mn-lt"/>
              </a:rPr>
              <a:t>–</a:t>
            </a:r>
            <a:r>
              <a:rPr lang="zh-CN" altLang="en-US" sz="1800" b="1" dirty="0">
                <a:cs typeface="+mn-ea"/>
                <a:sym typeface="+mn-lt"/>
              </a:rPr>
              <a:t>速算扣除数</a:t>
            </a:r>
            <a:r>
              <a:rPr lang="en-US" altLang="zh-CN" sz="1800" b="1" dirty="0">
                <a:cs typeface="+mn-ea"/>
                <a:sym typeface="+mn-lt"/>
              </a:rPr>
              <a:t>]×</a:t>
            </a:r>
            <a:r>
              <a:rPr lang="zh-CN" altLang="en-US" sz="1800" b="1" dirty="0">
                <a:cs typeface="+mn-ea"/>
                <a:sym typeface="+mn-lt"/>
              </a:rPr>
              <a:t>规定月份数</a:t>
            </a:r>
            <a:endParaRPr lang="zh-CN" altLang="en-US" sz="1800" b="1" dirty="0">
              <a:cs typeface="+mn-ea"/>
              <a:sym typeface="+mn-lt"/>
            </a:endParaRPr>
          </a:p>
          <a:p>
            <a:pPr>
              <a:lnSpc>
                <a:spcPct val="150000"/>
              </a:lnSpc>
              <a:buNone/>
            </a:pPr>
            <a:r>
              <a:rPr lang="zh-CN" altLang="en-US" sz="1800" b="1" dirty="0">
                <a:cs typeface="+mn-ea"/>
                <a:sym typeface="+mn-lt"/>
              </a:rPr>
              <a:t>   规定月份数，是指员工在公司从授权至行权期间的实际工作的月份数，计税时最多不超过</a:t>
            </a:r>
            <a:r>
              <a:rPr lang="en-US" altLang="zh-CN" sz="1800" b="1" dirty="0">
                <a:cs typeface="+mn-ea"/>
                <a:sym typeface="+mn-lt"/>
              </a:rPr>
              <a:t>12</a:t>
            </a:r>
            <a:r>
              <a:rPr lang="zh-CN" altLang="en-US" sz="1800" b="1" dirty="0">
                <a:cs typeface="+mn-ea"/>
                <a:sym typeface="+mn-lt"/>
              </a:rPr>
              <a:t>个月。</a:t>
            </a:r>
            <a:endParaRPr lang="zh-CN" altLang="en-US" sz="1800" b="1" dirty="0">
              <a:cs typeface="+mn-ea"/>
              <a:sym typeface="+mn-lt"/>
            </a:endParaRPr>
          </a:p>
          <a:p>
            <a:pPr>
              <a:lnSpc>
                <a:spcPct val="150000"/>
              </a:lnSpc>
            </a:pPr>
            <a:endParaRPr lang="zh-CN" altLang="en-US" sz="2100" b="1" dirty="0">
              <a:cs typeface="+mn-ea"/>
              <a:sym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467544" y="783419"/>
            <a:ext cx="8208912" cy="31564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noAutofit/>
          </a:bodyPr>
          <a:lstStyle/>
          <a:p>
            <a:pPr marL="0" indent="0" algn="just">
              <a:lnSpc>
                <a:spcPct val="125000"/>
              </a:lnSpc>
              <a:buNone/>
            </a:pPr>
            <a:r>
              <a:rPr lang="zh-CN" altLang="en-US" sz="1500" b="1" dirty="0">
                <a:cs typeface="+mn-ea"/>
                <a:sym typeface="+mn-lt"/>
              </a:rPr>
              <a:t>一、对符合条件的非上市公司股票期权、股权期权、限制性股票和股权奖励实行递延纳税政策 </a:t>
            </a:r>
            <a:endParaRPr lang="en-US" altLang="zh-CN" sz="1500" b="1" dirty="0">
              <a:cs typeface="+mn-ea"/>
              <a:sym typeface="+mn-lt"/>
            </a:endParaRPr>
          </a:p>
          <a:p>
            <a:pPr marL="0" indent="0" algn="just">
              <a:lnSpc>
                <a:spcPct val="125000"/>
              </a:lnSpc>
              <a:buNone/>
            </a:pPr>
            <a:r>
              <a:rPr lang="zh-CN" altLang="en-US" sz="1500" b="1" dirty="0">
                <a:cs typeface="+mn-ea"/>
                <a:sym typeface="+mn-lt"/>
              </a:rPr>
              <a:t>（一）非上市公司授予本公司员工的股票期权、股权期权、限制性股票和股权奖励，符合规定条件的，经向主管税务机关备案，可实行递延纳税政策，即员工在取得股权激励时可暂不纳税，递延至转让该股权时纳税；股权转让时，按照股权转让收入减除股权取得成本以及合理税费后的差额，适用“财产转让所得”项目，按照</a:t>
            </a:r>
            <a:r>
              <a:rPr lang="en-US" altLang="zh-CN" sz="1500" b="1" dirty="0">
                <a:cs typeface="+mn-ea"/>
                <a:sym typeface="+mn-lt"/>
              </a:rPr>
              <a:t>20%</a:t>
            </a:r>
            <a:r>
              <a:rPr lang="zh-CN" altLang="en-US" sz="1500" b="1" dirty="0">
                <a:cs typeface="+mn-ea"/>
                <a:sym typeface="+mn-lt"/>
              </a:rPr>
              <a:t>的税率计算缴纳个人所得税。 </a:t>
            </a:r>
            <a:endParaRPr lang="en-US" altLang="zh-CN" sz="1500" b="1" dirty="0">
              <a:cs typeface="+mn-ea"/>
              <a:sym typeface="+mn-lt"/>
            </a:endParaRPr>
          </a:p>
          <a:p>
            <a:pPr marL="0" indent="0" algn="just">
              <a:lnSpc>
                <a:spcPct val="125000"/>
              </a:lnSpc>
              <a:buNone/>
            </a:pPr>
            <a:r>
              <a:rPr lang="zh-CN" altLang="en-US" sz="1500" b="1" dirty="0">
                <a:cs typeface="+mn-ea"/>
                <a:sym typeface="+mn-lt"/>
              </a:rPr>
              <a:t>股权转让时，股票（权）期权取得成本按行权价确定，限制性股票取得成本按实际出资额确定，股权奖励取得成本为零。</a:t>
            </a:r>
            <a:endParaRPr lang="en-US" altLang="zh-CN" sz="1500" b="1" dirty="0">
              <a:cs typeface="+mn-ea"/>
              <a:sym typeface="+mn-lt"/>
            </a:endParaRPr>
          </a:p>
          <a:p>
            <a:pPr marL="0" indent="0" algn="just">
              <a:lnSpc>
                <a:spcPct val="125000"/>
              </a:lnSpc>
              <a:buNone/>
            </a:pPr>
            <a:r>
              <a:rPr lang="en-US" altLang="zh-CN" sz="1500" b="1" dirty="0">
                <a:cs typeface="+mn-ea"/>
                <a:sym typeface="+mn-lt"/>
              </a:rPr>
              <a:t>【</a:t>
            </a:r>
            <a:r>
              <a:rPr lang="zh-CN" altLang="en-US" sz="1500" b="1" dirty="0">
                <a:cs typeface="+mn-ea"/>
                <a:sym typeface="+mn-lt"/>
              </a:rPr>
              <a:t>注</a:t>
            </a:r>
            <a:r>
              <a:rPr lang="en-US" altLang="zh-CN" sz="1500" b="1" dirty="0">
                <a:cs typeface="+mn-ea"/>
                <a:sym typeface="+mn-lt"/>
              </a:rPr>
              <a:t>】</a:t>
            </a:r>
            <a:r>
              <a:rPr lang="zh-CN" altLang="en-US" sz="1500" b="1" dirty="0">
                <a:cs typeface="+mn-ea"/>
                <a:sym typeface="+mn-lt"/>
              </a:rPr>
              <a:t>本条将财税</a:t>
            </a:r>
            <a:r>
              <a:rPr lang="en-US" altLang="zh-CN" sz="1500" b="1" dirty="0">
                <a:cs typeface="+mn-ea"/>
                <a:sym typeface="+mn-lt"/>
              </a:rPr>
              <a:t>【2005】35</a:t>
            </a:r>
            <a:r>
              <a:rPr lang="zh-CN" altLang="en-US" sz="1500" b="1" dirty="0">
                <a:cs typeface="+mn-ea"/>
                <a:sym typeface="+mn-lt"/>
              </a:rPr>
              <a:t>号的行权时征税的规定作了漂亮的大改动，过去除了因未取得现金无力支付税款外，取得后还可能存在风险，导致创业者、技术人员等先缴了税；后续即使亏损也难以退税。 </a:t>
            </a:r>
            <a:endParaRPr lang="zh-CN" altLang="en-US" sz="1500" b="1" dirty="0">
              <a:cs typeface="+mn-ea"/>
              <a:sym typeface="+mn-lt"/>
            </a:endParaRPr>
          </a:p>
        </p:txBody>
      </p:sp>
      <p:sp>
        <p:nvSpPr>
          <p:cNvPr id="2" name="矩形 1"/>
          <p:cNvSpPr/>
          <p:nvPr/>
        </p:nvSpPr>
        <p:spPr>
          <a:xfrm>
            <a:off x="467544" y="4004876"/>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485769" y="718445"/>
            <a:ext cx="8244693" cy="37814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noAutofit/>
          </a:bodyPr>
          <a:lstStyle/>
          <a:p>
            <a:pPr marL="0" indent="0" algn="just">
              <a:lnSpc>
                <a:spcPct val="125000"/>
              </a:lnSpc>
              <a:buNone/>
            </a:pPr>
            <a:r>
              <a:rPr lang="zh-CN" altLang="en-US" sz="1400" b="1" dirty="0">
                <a:cs typeface="+mn-ea"/>
                <a:sym typeface="+mn-lt"/>
              </a:rPr>
              <a:t>（二）享受递延纳税政策的非上市公司股权激励（包括股票期权、股权期权、限制性股票和股权奖励，下同）须同时满足以下条件： </a:t>
            </a:r>
            <a:endParaRPr lang="en-US" altLang="zh-CN" sz="1400" b="1" dirty="0">
              <a:cs typeface="+mn-ea"/>
              <a:sym typeface="+mn-lt"/>
            </a:endParaRPr>
          </a:p>
          <a:p>
            <a:pPr marL="0" indent="0" algn="just">
              <a:lnSpc>
                <a:spcPct val="125000"/>
              </a:lnSpc>
              <a:buNone/>
            </a:pPr>
            <a:r>
              <a:rPr lang="en-US" altLang="zh-CN" sz="1400" b="1" dirty="0">
                <a:cs typeface="+mn-ea"/>
                <a:sym typeface="+mn-lt"/>
              </a:rPr>
              <a:t>1</a:t>
            </a:r>
            <a:r>
              <a:rPr lang="zh-CN" altLang="en-US" sz="1400" b="1" dirty="0">
                <a:cs typeface="+mn-ea"/>
                <a:sym typeface="+mn-lt"/>
              </a:rPr>
              <a:t>、属于境内居民企业的股权激励计划。 </a:t>
            </a:r>
            <a:endParaRPr lang="en-US" altLang="zh-CN" sz="1400" b="1" dirty="0">
              <a:cs typeface="+mn-ea"/>
              <a:sym typeface="+mn-lt"/>
            </a:endParaRPr>
          </a:p>
          <a:p>
            <a:pPr marL="0" indent="0" algn="just">
              <a:lnSpc>
                <a:spcPct val="125000"/>
              </a:lnSpc>
              <a:buNone/>
            </a:pPr>
            <a:r>
              <a:rPr lang="en-US" altLang="zh-CN" sz="1400" b="1" dirty="0">
                <a:cs typeface="+mn-ea"/>
                <a:sym typeface="+mn-lt"/>
              </a:rPr>
              <a:t>2</a:t>
            </a:r>
            <a:r>
              <a:rPr lang="zh-CN" altLang="en-US" sz="1400" b="1" dirty="0">
                <a:cs typeface="+mn-ea"/>
                <a:sym typeface="+mn-lt"/>
              </a:rPr>
              <a:t>、股权激励计划经公司董事会、股东（大）会审议通过。未设股东（大）会的国有单位，经上级主管部门审核批准。</a:t>
            </a:r>
            <a:endParaRPr lang="en-US" altLang="zh-CN" sz="1400" b="1" dirty="0">
              <a:cs typeface="+mn-ea"/>
              <a:sym typeface="+mn-lt"/>
            </a:endParaRPr>
          </a:p>
          <a:p>
            <a:pPr marL="0" indent="0" algn="just">
              <a:lnSpc>
                <a:spcPct val="125000"/>
              </a:lnSpc>
              <a:buNone/>
            </a:pPr>
            <a:r>
              <a:rPr lang="zh-CN" altLang="en-US" sz="1400" b="1" dirty="0">
                <a:cs typeface="+mn-ea"/>
                <a:sym typeface="+mn-lt"/>
              </a:rPr>
              <a:t>股权激励计划应列明激励目的、对象、标的、有效期、各类价格的确定方法、激励对象获取权益的条件、程序等。 </a:t>
            </a:r>
            <a:endParaRPr lang="en-US" altLang="zh-CN" sz="1400" b="1" dirty="0">
              <a:cs typeface="+mn-ea"/>
              <a:sym typeface="+mn-lt"/>
            </a:endParaRPr>
          </a:p>
          <a:p>
            <a:pPr marL="0" indent="0" algn="just">
              <a:lnSpc>
                <a:spcPct val="125000"/>
              </a:lnSpc>
              <a:buNone/>
            </a:pPr>
            <a:r>
              <a:rPr lang="en-US" altLang="zh-CN" sz="1400" b="1" dirty="0">
                <a:cs typeface="+mn-ea"/>
                <a:sym typeface="+mn-lt"/>
              </a:rPr>
              <a:t>3</a:t>
            </a:r>
            <a:r>
              <a:rPr lang="zh-CN" altLang="en-US" sz="1400" b="1" dirty="0">
                <a:cs typeface="+mn-ea"/>
                <a:sym typeface="+mn-lt"/>
              </a:rPr>
              <a:t>、激励标的应为境内居民企业的本公司股权。股权奖励的标的可以是技术成果投资入股到其他境内居民企业所取得的股权。激励标的股票（权）包括通过增发、大股东直接让渡以及法律法规允许的其他合理方式授予激励对象的股票（权）。 </a:t>
            </a:r>
            <a:endParaRPr lang="en-US" altLang="zh-CN" sz="1400" b="1" dirty="0">
              <a:cs typeface="+mn-ea"/>
              <a:sym typeface="+mn-lt"/>
            </a:endParaRPr>
          </a:p>
          <a:p>
            <a:pPr marL="0" indent="0" algn="just">
              <a:lnSpc>
                <a:spcPct val="125000"/>
              </a:lnSpc>
              <a:buNone/>
            </a:pPr>
            <a:r>
              <a:rPr lang="en-US" altLang="zh-CN" sz="1400" b="1" dirty="0">
                <a:cs typeface="+mn-ea"/>
                <a:sym typeface="+mn-lt"/>
              </a:rPr>
              <a:t>4</a:t>
            </a:r>
            <a:r>
              <a:rPr lang="zh-CN" altLang="en-US" sz="1400" b="1" dirty="0">
                <a:cs typeface="+mn-ea"/>
                <a:sym typeface="+mn-lt"/>
              </a:rPr>
              <a:t>、激励对象应为公司董事会或股东（大）会决定的技术骨干和高级管理人员，激励对象人数累计不得超过本公司最近</a:t>
            </a:r>
            <a:r>
              <a:rPr lang="en-US" altLang="zh-CN" sz="1400" b="1" dirty="0">
                <a:cs typeface="+mn-ea"/>
                <a:sym typeface="+mn-lt"/>
              </a:rPr>
              <a:t>6</a:t>
            </a:r>
            <a:r>
              <a:rPr lang="zh-CN" altLang="en-US" sz="1400" b="1" dirty="0">
                <a:cs typeface="+mn-ea"/>
                <a:sym typeface="+mn-lt"/>
              </a:rPr>
              <a:t>个月在职职工平均人数的</a:t>
            </a:r>
            <a:r>
              <a:rPr lang="en-US" altLang="zh-CN" sz="1400" b="1" dirty="0">
                <a:cs typeface="+mn-ea"/>
                <a:sym typeface="+mn-lt"/>
              </a:rPr>
              <a:t>30%</a:t>
            </a:r>
            <a:r>
              <a:rPr lang="zh-CN" altLang="en-US" sz="1400" b="1" dirty="0">
                <a:cs typeface="+mn-ea"/>
                <a:sym typeface="+mn-lt"/>
              </a:rPr>
              <a:t>。 </a:t>
            </a:r>
            <a:endParaRPr lang="zh-CN" altLang="en-US" sz="1400" b="1" dirty="0">
              <a:cs typeface="+mn-ea"/>
              <a:sym typeface="+mn-lt"/>
            </a:endParaRPr>
          </a:p>
        </p:txBody>
      </p:sp>
      <p:sp>
        <p:nvSpPr>
          <p:cNvPr id="5" name="矩形 4"/>
          <p:cNvSpPr/>
          <p:nvPr/>
        </p:nvSpPr>
        <p:spPr>
          <a:xfrm>
            <a:off x="483512" y="4221939"/>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487524" y="740403"/>
            <a:ext cx="8242938" cy="3343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noAutofit/>
          </a:bodyPr>
          <a:lstStyle/>
          <a:p>
            <a:pPr marL="0" indent="0" algn="just">
              <a:lnSpc>
                <a:spcPct val="125000"/>
              </a:lnSpc>
              <a:buNone/>
            </a:pPr>
            <a:r>
              <a:rPr lang="en-US" altLang="zh-CN" sz="1500" b="1" dirty="0">
                <a:cs typeface="+mn-ea"/>
                <a:sym typeface="+mn-lt"/>
              </a:rPr>
              <a:t>5.</a:t>
            </a:r>
            <a:r>
              <a:rPr lang="zh-CN" altLang="en-US" sz="1500" b="1" dirty="0">
                <a:cs typeface="+mn-ea"/>
                <a:sym typeface="+mn-lt"/>
              </a:rPr>
              <a:t>股票（权）期权自授予日起应持有满</a:t>
            </a:r>
            <a:r>
              <a:rPr lang="en-US" altLang="zh-CN" sz="1500" b="1" dirty="0">
                <a:cs typeface="+mn-ea"/>
                <a:sym typeface="+mn-lt"/>
              </a:rPr>
              <a:t>3</a:t>
            </a:r>
            <a:r>
              <a:rPr lang="zh-CN" altLang="en-US" sz="1500" b="1" dirty="0">
                <a:cs typeface="+mn-ea"/>
                <a:sym typeface="+mn-lt"/>
              </a:rPr>
              <a:t>年，且自行权日起持有满</a:t>
            </a:r>
            <a:r>
              <a:rPr lang="en-US" altLang="zh-CN" sz="1500" b="1" dirty="0">
                <a:cs typeface="+mn-ea"/>
                <a:sym typeface="+mn-lt"/>
              </a:rPr>
              <a:t>1</a:t>
            </a:r>
            <a:r>
              <a:rPr lang="zh-CN" altLang="en-US" sz="1500" b="1" dirty="0">
                <a:cs typeface="+mn-ea"/>
                <a:sym typeface="+mn-lt"/>
              </a:rPr>
              <a:t>年；限制性股票自授予日起应持有满</a:t>
            </a:r>
            <a:r>
              <a:rPr lang="en-US" altLang="zh-CN" sz="1500" b="1" dirty="0">
                <a:cs typeface="+mn-ea"/>
                <a:sym typeface="+mn-lt"/>
              </a:rPr>
              <a:t>3</a:t>
            </a:r>
            <a:r>
              <a:rPr lang="zh-CN" altLang="en-US" sz="1500" b="1" dirty="0">
                <a:cs typeface="+mn-ea"/>
                <a:sym typeface="+mn-lt"/>
              </a:rPr>
              <a:t>年，且解禁后持有满</a:t>
            </a:r>
            <a:r>
              <a:rPr lang="en-US" altLang="zh-CN" sz="1500" b="1" dirty="0">
                <a:cs typeface="+mn-ea"/>
                <a:sym typeface="+mn-lt"/>
              </a:rPr>
              <a:t>1</a:t>
            </a:r>
            <a:r>
              <a:rPr lang="zh-CN" altLang="en-US" sz="1500" b="1" dirty="0">
                <a:cs typeface="+mn-ea"/>
                <a:sym typeface="+mn-lt"/>
              </a:rPr>
              <a:t>年；股权奖励自获得奖励之日起应持有满</a:t>
            </a:r>
            <a:r>
              <a:rPr lang="en-US" altLang="zh-CN" sz="1500" b="1" dirty="0">
                <a:cs typeface="+mn-ea"/>
                <a:sym typeface="+mn-lt"/>
              </a:rPr>
              <a:t>3</a:t>
            </a:r>
            <a:r>
              <a:rPr lang="zh-CN" altLang="en-US" sz="1500" b="1" dirty="0">
                <a:cs typeface="+mn-ea"/>
                <a:sym typeface="+mn-lt"/>
              </a:rPr>
              <a:t>年。上述时间条件须在股权激励计划中列明。 </a:t>
            </a:r>
            <a:endParaRPr lang="en-US" altLang="zh-CN" sz="1500" b="1" dirty="0">
              <a:cs typeface="+mn-ea"/>
              <a:sym typeface="+mn-lt"/>
            </a:endParaRPr>
          </a:p>
          <a:p>
            <a:pPr marL="0" indent="0" algn="just">
              <a:lnSpc>
                <a:spcPct val="125000"/>
              </a:lnSpc>
              <a:buNone/>
            </a:pPr>
            <a:r>
              <a:rPr lang="en-US" altLang="zh-CN" sz="1500" b="1" dirty="0">
                <a:cs typeface="+mn-ea"/>
                <a:sym typeface="+mn-lt"/>
              </a:rPr>
              <a:t>6.</a:t>
            </a:r>
            <a:r>
              <a:rPr lang="zh-CN" altLang="en-US" sz="1500" b="1" dirty="0">
                <a:cs typeface="+mn-ea"/>
                <a:sym typeface="+mn-lt"/>
              </a:rPr>
              <a:t>股票（权）期权自授予日至行权日的时间不得超过</a:t>
            </a:r>
            <a:r>
              <a:rPr lang="en-US" altLang="zh-CN" sz="1500" b="1" dirty="0">
                <a:cs typeface="+mn-ea"/>
                <a:sym typeface="+mn-lt"/>
              </a:rPr>
              <a:t>10</a:t>
            </a:r>
            <a:r>
              <a:rPr lang="zh-CN" altLang="en-US" sz="1500" b="1" dirty="0">
                <a:cs typeface="+mn-ea"/>
                <a:sym typeface="+mn-lt"/>
              </a:rPr>
              <a:t>年。 </a:t>
            </a:r>
            <a:endParaRPr lang="zh-CN" altLang="en-US" sz="1500" b="1" dirty="0">
              <a:cs typeface="+mn-ea"/>
              <a:sym typeface="+mn-lt"/>
            </a:endParaRPr>
          </a:p>
          <a:p>
            <a:pPr marL="0" indent="0" algn="just">
              <a:lnSpc>
                <a:spcPct val="125000"/>
              </a:lnSpc>
              <a:buNone/>
            </a:pPr>
            <a:r>
              <a:rPr lang="en-US" altLang="zh-CN" sz="1500" b="1" dirty="0">
                <a:cs typeface="+mn-ea"/>
                <a:sym typeface="+mn-lt"/>
              </a:rPr>
              <a:t>7.</a:t>
            </a:r>
            <a:r>
              <a:rPr lang="zh-CN" altLang="en-US" sz="1500" b="1" dirty="0">
                <a:cs typeface="+mn-ea"/>
                <a:sym typeface="+mn-lt"/>
              </a:rPr>
              <a:t>实施股权奖励的公司及其奖励股权标的公司所属行业均不属于</a:t>
            </a:r>
            <a:r>
              <a:rPr lang="en-US" altLang="zh-CN" sz="1500" b="1" dirty="0">
                <a:cs typeface="+mn-ea"/>
                <a:sym typeface="+mn-lt"/>
              </a:rPr>
              <a:t>《</a:t>
            </a:r>
            <a:r>
              <a:rPr lang="zh-CN" altLang="en-US" sz="1500" b="1" dirty="0">
                <a:cs typeface="+mn-ea"/>
                <a:sym typeface="+mn-lt"/>
              </a:rPr>
              <a:t>股权奖励税收优惠政策限制性行业目录</a:t>
            </a:r>
            <a:r>
              <a:rPr lang="en-US" altLang="zh-CN" sz="1500" b="1" dirty="0">
                <a:cs typeface="+mn-ea"/>
                <a:sym typeface="+mn-lt"/>
              </a:rPr>
              <a:t>》</a:t>
            </a:r>
            <a:r>
              <a:rPr lang="zh-CN" altLang="en-US" sz="1500" b="1" dirty="0">
                <a:cs typeface="+mn-ea"/>
                <a:sym typeface="+mn-lt"/>
              </a:rPr>
              <a:t>范围（见附件）。公司所属行业按公司上一纳税年度主营业务收入占比最高的行业确定。 </a:t>
            </a:r>
            <a:endParaRPr lang="en-US" altLang="zh-CN" sz="1500" b="1" dirty="0">
              <a:cs typeface="+mn-ea"/>
              <a:sym typeface="+mn-lt"/>
            </a:endParaRPr>
          </a:p>
          <a:p>
            <a:pPr marL="0" indent="0" algn="just">
              <a:lnSpc>
                <a:spcPct val="125000"/>
              </a:lnSpc>
              <a:buNone/>
            </a:pPr>
            <a:r>
              <a:rPr lang="zh-CN" altLang="en-US" sz="1500" b="1" dirty="0">
                <a:cs typeface="+mn-ea"/>
                <a:sym typeface="+mn-lt"/>
              </a:rPr>
              <a:t>（三）本通知所称股票（权）期权是指公司给予激励对象在一定期限内以事先约定的价格购买本公司股票（权）的权利；所称限制性股票是指公司按照预先确定的条件授予激励对象一定数量的本公司股权，激励对象只有工作年限或业绩目标符合股权激励计划规定条件的才可以处置该股权；所称股权奖励是指企业无偿授予激励对象一定份额的股权或一定数量的股份</a:t>
            </a:r>
            <a:endParaRPr lang="zh-CN" altLang="en-US" sz="1500" b="1" dirty="0">
              <a:cs typeface="+mn-ea"/>
              <a:sym typeface="+mn-lt"/>
            </a:endParaRPr>
          </a:p>
        </p:txBody>
      </p:sp>
      <p:sp>
        <p:nvSpPr>
          <p:cNvPr id="5" name="矩形 4"/>
          <p:cNvSpPr/>
          <p:nvPr/>
        </p:nvSpPr>
        <p:spPr>
          <a:xfrm>
            <a:off x="487524" y="4155926"/>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521745" y="951570"/>
            <a:ext cx="8154711" cy="28622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noAutofit/>
          </a:bodyPr>
          <a:lstStyle/>
          <a:p>
            <a:pPr marL="0" indent="0" algn="just">
              <a:lnSpc>
                <a:spcPct val="125000"/>
              </a:lnSpc>
              <a:buNone/>
            </a:pPr>
            <a:r>
              <a:rPr lang="zh-CN" altLang="en-US" sz="1500" b="1" dirty="0">
                <a:cs typeface="+mn-ea"/>
                <a:sym typeface="+mn-lt"/>
              </a:rPr>
              <a:t>（四）股权激励计划所列内容不同时满足第一条第（二）款规定的全部条件，或递延纳税期间公司情况发生变化，不再符合第一条第（二）款第</a:t>
            </a:r>
            <a:r>
              <a:rPr lang="en-US" altLang="zh-CN" sz="1500" b="1" dirty="0">
                <a:cs typeface="+mn-ea"/>
                <a:sym typeface="+mn-lt"/>
              </a:rPr>
              <a:t>4</a:t>
            </a:r>
            <a:r>
              <a:rPr lang="zh-CN" altLang="en-US" sz="1500" b="1" dirty="0">
                <a:cs typeface="+mn-ea"/>
                <a:sym typeface="+mn-lt"/>
              </a:rPr>
              <a:t>至</a:t>
            </a:r>
            <a:r>
              <a:rPr lang="en-US" altLang="zh-CN" sz="1500" b="1" dirty="0">
                <a:cs typeface="+mn-ea"/>
                <a:sym typeface="+mn-lt"/>
              </a:rPr>
              <a:t>6</a:t>
            </a:r>
            <a:r>
              <a:rPr lang="zh-CN" altLang="en-US" sz="1500" b="1" dirty="0">
                <a:cs typeface="+mn-ea"/>
                <a:sym typeface="+mn-lt"/>
              </a:rPr>
              <a:t>项条件的，不得享受递延纳税优惠，应按规定计算缴纳个人所得税。</a:t>
            </a:r>
            <a:endParaRPr lang="en-US" altLang="zh-CN" sz="1500" b="1" dirty="0">
              <a:cs typeface="+mn-ea"/>
              <a:sym typeface="+mn-lt"/>
            </a:endParaRPr>
          </a:p>
          <a:p>
            <a:pPr marL="0" indent="0" algn="just">
              <a:lnSpc>
                <a:spcPct val="125000"/>
              </a:lnSpc>
              <a:buNone/>
            </a:pPr>
            <a:r>
              <a:rPr lang="zh-CN" altLang="en-US" sz="1500" b="1" dirty="0">
                <a:cs typeface="+mn-ea"/>
                <a:sym typeface="+mn-lt"/>
              </a:rPr>
              <a:t>二、对上市公司股票期权、限制性股票和股权奖励适当延长纳税期限 </a:t>
            </a:r>
            <a:endParaRPr lang="en-US" altLang="zh-CN" sz="1500" b="1" dirty="0">
              <a:cs typeface="+mn-ea"/>
              <a:sym typeface="+mn-lt"/>
            </a:endParaRPr>
          </a:p>
          <a:p>
            <a:pPr marL="0" indent="0" algn="just">
              <a:lnSpc>
                <a:spcPct val="125000"/>
              </a:lnSpc>
              <a:buNone/>
            </a:pPr>
            <a:r>
              <a:rPr lang="zh-CN" altLang="en-US" sz="1500" b="1" dirty="0">
                <a:cs typeface="+mn-ea"/>
                <a:sym typeface="+mn-lt"/>
              </a:rPr>
              <a:t>（一）上市公司授予个人的股票期权、限制性股票和股权奖励，经向主管税务机关备案，个人可自股票期权行权、限制性股票解禁或取得股权奖励之日起，在不超过</a:t>
            </a:r>
            <a:r>
              <a:rPr lang="en-US" altLang="zh-CN" sz="1500" b="1" dirty="0">
                <a:cs typeface="+mn-ea"/>
                <a:sym typeface="+mn-lt"/>
              </a:rPr>
              <a:t>12</a:t>
            </a:r>
            <a:r>
              <a:rPr lang="zh-CN" altLang="en-US" sz="1500" b="1" dirty="0">
                <a:cs typeface="+mn-ea"/>
                <a:sym typeface="+mn-lt"/>
              </a:rPr>
              <a:t>个月的期限内缴纳个人所得税。</a:t>
            </a:r>
            <a:r>
              <a:rPr lang="en-US" altLang="zh-CN" sz="1500" b="1" dirty="0">
                <a:cs typeface="+mn-ea"/>
                <a:sym typeface="+mn-lt"/>
              </a:rPr>
              <a:t>《</a:t>
            </a:r>
            <a:r>
              <a:rPr lang="zh-CN" altLang="en-US" sz="1500" b="1" dirty="0">
                <a:cs typeface="+mn-ea"/>
                <a:sym typeface="+mn-lt"/>
              </a:rPr>
              <a:t>财政部国家税务总局关于上市公司高管人员股票期权所得缴纳个人所得税有关问题的通知</a:t>
            </a:r>
            <a:r>
              <a:rPr lang="en-US" altLang="zh-CN" sz="1500" b="1" dirty="0">
                <a:cs typeface="+mn-ea"/>
                <a:sym typeface="+mn-lt"/>
              </a:rPr>
              <a:t>》</a:t>
            </a:r>
            <a:r>
              <a:rPr lang="zh-CN" altLang="en-US" sz="1500" b="1" dirty="0">
                <a:cs typeface="+mn-ea"/>
                <a:sym typeface="+mn-lt"/>
              </a:rPr>
              <a:t>（财税</a:t>
            </a:r>
            <a:r>
              <a:rPr lang="en-US" altLang="zh-CN" sz="1500" b="1" dirty="0">
                <a:cs typeface="+mn-ea"/>
                <a:sym typeface="+mn-lt"/>
              </a:rPr>
              <a:t>〔2009〕40</a:t>
            </a:r>
            <a:r>
              <a:rPr lang="zh-CN" altLang="en-US" sz="1500" b="1" dirty="0">
                <a:cs typeface="+mn-ea"/>
                <a:sym typeface="+mn-lt"/>
              </a:rPr>
              <a:t>号）自本通知施行之日起废止。</a:t>
            </a:r>
            <a:endParaRPr lang="zh-CN" altLang="en-US" sz="1500" b="1" dirty="0">
              <a:cs typeface="+mn-ea"/>
              <a:sym typeface="+mn-lt"/>
            </a:endParaRPr>
          </a:p>
        </p:txBody>
      </p:sp>
      <p:sp>
        <p:nvSpPr>
          <p:cNvPr id="5" name="矩形 4"/>
          <p:cNvSpPr/>
          <p:nvPr/>
        </p:nvSpPr>
        <p:spPr>
          <a:xfrm>
            <a:off x="486721" y="4155926"/>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537846" y="834505"/>
            <a:ext cx="8354634" cy="37814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noAutofit/>
          </a:bodyPr>
          <a:lstStyle/>
          <a:p>
            <a:pPr marL="0" indent="0" algn="just">
              <a:lnSpc>
                <a:spcPct val="125000"/>
              </a:lnSpc>
              <a:buNone/>
            </a:pPr>
            <a:r>
              <a:rPr lang="zh-CN" altLang="en-US" sz="1500" b="1" dirty="0">
                <a:cs typeface="+mn-ea"/>
                <a:sym typeface="+mn-lt"/>
              </a:rPr>
              <a:t>三、对技术成果投资入股实施选择性税收优惠政策 </a:t>
            </a:r>
            <a:endParaRPr lang="en-US" altLang="zh-CN" sz="1500" b="1" dirty="0">
              <a:cs typeface="+mn-ea"/>
              <a:sym typeface="+mn-lt"/>
            </a:endParaRPr>
          </a:p>
          <a:p>
            <a:pPr marL="0" indent="0" algn="just">
              <a:lnSpc>
                <a:spcPct val="125000"/>
              </a:lnSpc>
              <a:buNone/>
            </a:pPr>
            <a:r>
              <a:rPr lang="zh-CN" altLang="en-US" sz="1500" b="1" dirty="0">
                <a:cs typeface="+mn-ea"/>
                <a:sym typeface="+mn-lt"/>
              </a:rPr>
              <a:t>（一）企业或个人以技术成果投资入股到境内居民企业，被投资企业支付的对价全部为股票（权）的，企业或个人可选择继续按现行有关税收政策执行，也可选择适用递延纳税优惠政策。</a:t>
            </a:r>
            <a:endParaRPr lang="en-US" altLang="zh-CN" sz="1500" b="1" dirty="0">
              <a:cs typeface="+mn-ea"/>
              <a:sym typeface="+mn-lt"/>
            </a:endParaRPr>
          </a:p>
          <a:p>
            <a:pPr marL="0" indent="0" algn="just">
              <a:lnSpc>
                <a:spcPct val="125000"/>
              </a:lnSpc>
              <a:buNone/>
            </a:pPr>
            <a:r>
              <a:rPr lang="zh-CN" altLang="en-US" sz="1500" b="1" dirty="0">
                <a:cs typeface="+mn-ea"/>
                <a:sym typeface="+mn-lt"/>
              </a:rPr>
              <a:t>选择技术成果投资入股递延纳税政策的，经向主管税务机关备案，投资入股当期可暂不纳税，允许递延至转让股权时，按股权转让收入减去技术成果原值和合理税费后的差额计算缴纳所得税。 </a:t>
            </a:r>
            <a:endParaRPr lang="en-US" altLang="zh-CN" sz="1500" b="1" dirty="0">
              <a:cs typeface="+mn-ea"/>
              <a:sym typeface="+mn-lt"/>
            </a:endParaRPr>
          </a:p>
          <a:p>
            <a:pPr marL="0" indent="0" algn="just">
              <a:lnSpc>
                <a:spcPct val="125000"/>
              </a:lnSpc>
              <a:buNone/>
            </a:pPr>
            <a:r>
              <a:rPr lang="en-US" altLang="zh-CN" sz="1500" b="1" dirty="0">
                <a:cs typeface="+mn-ea"/>
                <a:sym typeface="+mn-lt"/>
              </a:rPr>
              <a:t>【</a:t>
            </a:r>
            <a:r>
              <a:rPr lang="zh-CN" altLang="en-US" sz="1500" b="1" dirty="0">
                <a:cs typeface="+mn-ea"/>
                <a:sym typeface="+mn-lt"/>
              </a:rPr>
              <a:t>注</a:t>
            </a:r>
            <a:r>
              <a:rPr lang="en-US" altLang="zh-CN" sz="1500" b="1" dirty="0">
                <a:cs typeface="+mn-ea"/>
                <a:sym typeface="+mn-lt"/>
              </a:rPr>
              <a:t>】</a:t>
            </a:r>
            <a:r>
              <a:rPr lang="zh-CN" altLang="en-US" sz="1500" b="1" dirty="0">
                <a:cs typeface="+mn-ea"/>
                <a:sym typeface="+mn-lt"/>
              </a:rPr>
              <a:t>本条对财税</a:t>
            </a:r>
            <a:r>
              <a:rPr lang="en-US" altLang="zh-CN" sz="1500" b="1" dirty="0">
                <a:cs typeface="+mn-ea"/>
                <a:sym typeface="+mn-lt"/>
              </a:rPr>
              <a:t>【2014】116</a:t>
            </a:r>
            <a:r>
              <a:rPr lang="zh-CN" altLang="en-US" sz="1500" b="1" dirty="0">
                <a:cs typeface="+mn-ea"/>
                <a:sym typeface="+mn-lt"/>
              </a:rPr>
              <a:t>号、财税</a:t>
            </a:r>
            <a:r>
              <a:rPr lang="en-US" altLang="zh-CN" sz="1500" b="1" dirty="0">
                <a:cs typeface="+mn-ea"/>
                <a:sym typeface="+mn-lt"/>
              </a:rPr>
              <a:t>【2005】41</a:t>
            </a:r>
            <a:r>
              <a:rPr lang="zh-CN" altLang="en-US" sz="1500" b="1" dirty="0">
                <a:cs typeface="+mn-ea"/>
                <a:sym typeface="+mn-lt"/>
              </a:rPr>
              <a:t>号政策作了拓展。居民企业（以下简称企业）以非货币性资产对外投资确认的非货币性资产转让所得，可在不超过</a:t>
            </a:r>
            <a:r>
              <a:rPr lang="en-US" altLang="zh-CN" sz="1500" b="1" dirty="0">
                <a:cs typeface="+mn-ea"/>
                <a:sym typeface="+mn-lt"/>
              </a:rPr>
              <a:t>5</a:t>
            </a:r>
            <a:r>
              <a:rPr lang="zh-CN" altLang="en-US" sz="1500" b="1" dirty="0">
                <a:cs typeface="+mn-ea"/>
                <a:sym typeface="+mn-lt"/>
              </a:rPr>
              <a:t>年期限内，分期均匀计入相应年度的应纳税所得额，按规定计算缴纳企业所得税。</a:t>
            </a:r>
            <a:endParaRPr lang="zh-CN" altLang="en-US" sz="1500" b="1" dirty="0">
              <a:cs typeface="+mn-ea"/>
              <a:sym typeface="+mn-lt"/>
            </a:endParaRPr>
          </a:p>
        </p:txBody>
      </p:sp>
      <p:sp>
        <p:nvSpPr>
          <p:cNvPr id="5" name="矩形 4"/>
          <p:cNvSpPr/>
          <p:nvPr/>
        </p:nvSpPr>
        <p:spPr>
          <a:xfrm>
            <a:off x="537846" y="4083918"/>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521745" y="857147"/>
            <a:ext cx="8100705" cy="37814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noAutofit/>
          </a:bodyPr>
          <a:lstStyle/>
          <a:p>
            <a:pPr marL="0" indent="0" algn="just">
              <a:lnSpc>
                <a:spcPct val="125000"/>
              </a:lnSpc>
              <a:buNone/>
            </a:pPr>
            <a:r>
              <a:rPr lang="zh-CN" altLang="en-US" sz="1500" b="1" dirty="0">
                <a:cs typeface="+mn-ea"/>
                <a:sym typeface="+mn-lt"/>
              </a:rPr>
              <a:t>（二）企业或个人选择适用上述任一项政策，均允许被投资企业按技术成果投资入股时的评估值入账并在企业所得税前摊销扣除。</a:t>
            </a:r>
            <a:endParaRPr lang="en-US" altLang="zh-CN" sz="1500" b="1" dirty="0">
              <a:cs typeface="+mn-ea"/>
              <a:sym typeface="+mn-lt"/>
            </a:endParaRPr>
          </a:p>
          <a:p>
            <a:pPr marL="0" indent="0" algn="just">
              <a:lnSpc>
                <a:spcPct val="125000"/>
              </a:lnSpc>
              <a:buNone/>
            </a:pPr>
            <a:r>
              <a:rPr lang="zh-CN" altLang="en-US" sz="1500" b="1" dirty="0">
                <a:cs typeface="+mn-ea"/>
                <a:sym typeface="+mn-lt"/>
              </a:rPr>
              <a:t>（三）技术成果是指专利技术（含国防专利）、计算机软件著作权、集成电路布图设计专有权、植物新品种权、生物医药新品种，以及科技部、财政部、国家税务总局确定的其他技术成果。 </a:t>
            </a:r>
            <a:endParaRPr lang="en-US" altLang="zh-CN" sz="1500" b="1" dirty="0">
              <a:cs typeface="+mn-ea"/>
              <a:sym typeface="+mn-lt"/>
            </a:endParaRPr>
          </a:p>
          <a:p>
            <a:pPr marL="0" indent="0" algn="just">
              <a:lnSpc>
                <a:spcPct val="125000"/>
              </a:lnSpc>
              <a:buNone/>
            </a:pPr>
            <a:r>
              <a:rPr lang="zh-CN" altLang="en-US" sz="1500" b="1" dirty="0">
                <a:cs typeface="+mn-ea"/>
                <a:sym typeface="+mn-lt"/>
              </a:rPr>
              <a:t>（四）技术成果投资入股，是指纳税人将技术成果所有权让渡给被投资企业、取得该企业股票（权）的行为。 </a:t>
            </a:r>
            <a:endParaRPr lang="zh-CN" altLang="en-US" sz="1500" b="1" dirty="0">
              <a:cs typeface="+mn-ea"/>
              <a:sym typeface="+mn-lt"/>
            </a:endParaRPr>
          </a:p>
          <a:p>
            <a:pPr marL="0" indent="0" algn="just">
              <a:lnSpc>
                <a:spcPct val="125000"/>
              </a:lnSpc>
              <a:buNone/>
            </a:pPr>
            <a:endParaRPr lang="en-US" altLang="zh-CN" sz="1500" b="1" dirty="0">
              <a:cs typeface="+mn-ea"/>
              <a:sym typeface="+mn-lt"/>
            </a:endParaRPr>
          </a:p>
          <a:p>
            <a:pPr marL="0" indent="0" algn="just">
              <a:lnSpc>
                <a:spcPct val="125000"/>
              </a:lnSpc>
              <a:buNone/>
            </a:pPr>
            <a:r>
              <a:rPr lang="en-US" altLang="zh-CN" sz="1500" b="1" dirty="0">
                <a:cs typeface="+mn-ea"/>
                <a:sym typeface="+mn-lt"/>
              </a:rPr>
              <a:t>   </a:t>
            </a:r>
            <a:r>
              <a:rPr lang="zh-CN" altLang="en-US" sz="1500" b="1" dirty="0">
                <a:cs typeface="+mn-ea"/>
                <a:sym typeface="+mn-lt"/>
              </a:rPr>
              <a:t>另：财税</a:t>
            </a:r>
            <a:r>
              <a:rPr lang="en-US" altLang="zh-CN" sz="1500" b="1" dirty="0">
                <a:cs typeface="+mn-ea"/>
                <a:sym typeface="+mn-lt"/>
              </a:rPr>
              <a:t>[2010]111</a:t>
            </a:r>
            <a:r>
              <a:rPr lang="zh-CN" altLang="en-US" sz="1500" b="1" dirty="0">
                <a:cs typeface="+mn-ea"/>
                <a:sym typeface="+mn-lt"/>
              </a:rPr>
              <a:t>号关于居民企业技术转让有关企业所得税政策问题的通知，如经省级科技部门登记技术转让给非直接或间接控股</a:t>
            </a:r>
            <a:r>
              <a:rPr lang="en-US" altLang="zh-CN" sz="1500" b="1" dirty="0">
                <a:cs typeface="+mn-ea"/>
                <a:sym typeface="+mn-lt"/>
              </a:rPr>
              <a:t>100%</a:t>
            </a:r>
            <a:r>
              <a:rPr lang="zh-CN" altLang="en-US" sz="1500" b="1" dirty="0">
                <a:cs typeface="+mn-ea"/>
                <a:sym typeface="+mn-lt"/>
              </a:rPr>
              <a:t>关联方，可以享受减免所得税优惠。 </a:t>
            </a:r>
            <a:endParaRPr lang="zh-CN" altLang="en-US" sz="1500" b="1" dirty="0">
              <a:cs typeface="+mn-ea"/>
              <a:sym typeface="+mn-lt"/>
            </a:endParaRPr>
          </a:p>
        </p:txBody>
      </p:sp>
      <p:sp>
        <p:nvSpPr>
          <p:cNvPr id="5" name="矩形 4"/>
          <p:cNvSpPr/>
          <p:nvPr/>
        </p:nvSpPr>
        <p:spPr>
          <a:xfrm>
            <a:off x="521745" y="4083918"/>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2967" y="1059582"/>
            <a:ext cx="4001021" cy="3554819"/>
          </a:xfrm>
          <a:prstGeom prst="rect">
            <a:avLst/>
          </a:prstGeom>
        </p:spPr>
        <p:txBody>
          <a:bodyPr vert="horz" wrap="square" lIns="0" tIns="0" rIns="0" bIns="0" rtlCol="0">
            <a:spAutoFit/>
          </a:bodyPr>
          <a:lstStyle/>
          <a:p>
            <a:pPr marL="9525" marR="3810" indent="372745">
              <a:lnSpc>
                <a:spcPct val="200000"/>
              </a:lnSpc>
            </a:pPr>
            <a:r>
              <a:rPr sz="1650" b="1" spc="-11" dirty="0">
                <a:cs typeface="+mn-ea"/>
                <a:sym typeface="+mn-lt"/>
              </a:rPr>
              <a:t>金税三期个人所得税扣缴系统上线后</a:t>
            </a:r>
            <a:r>
              <a:rPr sz="1650" b="1" spc="-19" dirty="0">
                <a:cs typeface="+mn-ea"/>
                <a:sym typeface="+mn-lt"/>
              </a:rPr>
              <a:t>，</a:t>
            </a:r>
            <a:r>
              <a:rPr sz="1650" b="1" spc="-15" dirty="0">
                <a:solidFill>
                  <a:srgbClr val="FF0000"/>
                </a:solidFill>
                <a:cs typeface="+mn-ea"/>
                <a:sym typeface="+mn-lt"/>
              </a:rPr>
              <a:t>税务部门能够获取更</a:t>
            </a:r>
            <a:r>
              <a:rPr sz="1650" b="1" spc="-11" dirty="0">
                <a:solidFill>
                  <a:srgbClr val="FF0000"/>
                </a:solidFill>
                <a:cs typeface="+mn-ea"/>
                <a:sym typeface="+mn-lt"/>
              </a:rPr>
              <a:t>多的税源信</a:t>
            </a:r>
            <a:r>
              <a:rPr sz="1650" b="1" spc="-19" dirty="0">
                <a:solidFill>
                  <a:srgbClr val="FF0000"/>
                </a:solidFill>
                <a:cs typeface="+mn-ea"/>
                <a:sym typeface="+mn-lt"/>
              </a:rPr>
              <a:t>息</a:t>
            </a:r>
            <a:r>
              <a:rPr sz="1650" b="1" spc="-11" dirty="0">
                <a:cs typeface="+mn-ea"/>
                <a:sym typeface="+mn-lt"/>
              </a:rPr>
              <a:t>，依托该系统，可以获取</a:t>
            </a:r>
            <a:r>
              <a:rPr sz="1650" b="1" spc="-4" dirty="0">
                <a:cs typeface="+mn-ea"/>
                <a:sym typeface="+mn-lt"/>
              </a:rPr>
              <a:t>工商</a:t>
            </a:r>
            <a:r>
              <a:rPr sz="1650" b="1" spc="-11" dirty="0">
                <a:cs typeface="+mn-ea"/>
                <a:sym typeface="+mn-lt"/>
              </a:rPr>
              <a:t>局、社</a:t>
            </a:r>
            <a:r>
              <a:rPr sz="1650" b="1" spc="-4" dirty="0">
                <a:cs typeface="+mn-ea"/>
                <a:sym typeface="+mn-lt"/>
              </a:rPr>
              <a:t>保局</a:t>
            </a:r>
            <a:r>
              <a:rPr sz="1650" b="1" spc="-11" dirty="0">
                <a:cs typeface="+mn-ea"/>
                <a:sym typeface="+mn-lt"/>
              </a:rPr>
              <a:t>、房管</a:t>
            </a:r>
            <a:r>
              <a:rPr sz="1650" b="1" spc="-4" dirty="0">
                <a:cs typeface="+mn-ea"/>
                <a:sym typeface="+mn-lt"/>
              </a:rPr>
              <a:t>局</a:t>
            </a:r>
            <a:r>
              <a:rPr sz="1650" b="1" spc="-19" dirty="0">
                <a:cs typeface="+mn-ea"/>
                <a:sym typeface="+mn-lt"/>
              </a:rPr>
              <a:t>、</a:t>
            </a:r>
            <a:r>
              <a:rPr sz="1650" b="1" spc="-11" dirty="0">
                <a:cs typeface="+mn-ea"/>
                <a:sym typeface="+mn-lt"/>
              </a:rPr>
              <a:t>公积金中心、公安部门等提供的股权登</a:t>
            </a:r>
            <a:r>
              <a:rPr sz="1650" b="1" spc="-4" dirty="0">
                <a:cs typeface="+mn-ea"/>
                <a:sym typeface="+mn-lt"/>
              </a:rPr>
              <a:t>记、</a:t>
            </a:r>
            <a:r>
              <a:rPr sz="1650" b="1" spc="-11" dirty="0">
                <a:cs typeface="+mn-ea"/>
                <a:sym typeface="+mn-lt"/>
              </a:rPr>
              <a:t>社保缴</a:t>
            </a:r>
            <a:r>
              <a:rPr sz="1650" b="1" spc="-4" dirty="0">
                <a:cs typeface="+mn-ea"/>
                <a:sym typeface="+mn-lt"/>
              </a:rPr>
              <a:t>费、</a:t>
            </a:r>
            <a:r>
              <a:rPr sz="1650" b="1" spc="-11" dirty="0">
                <a:cs typeface="+mn-ea"/>
                <a:sym typeface="+mn-lt"/>
              </a:rPr>
              <a:t>房产过</a:t>
            </a:r>
            <a:r>
              <a:rPr sz="1650" b="1" spc="-4" dirty="0">
                <a:cs typeface="+mn-ea"/>
                <a:sym typeface="+mn-lt"/>
              </a:rPr>
              <a:t>户</a:t>
            </a:r>
            <a:r>
              <a:rPr sz="1650" b="1" spc="-19" dirty="0">
                <a:cs typeface="+mn-ea"/>
                <a:sym typeface="+mn-lt"/>
              </a:rPr>
              <a:t>、</a:t>
            </a:r>
            <a:r>
              <a:rPr sz="1650" b="1" spc="-11" dirty="0">
                <a:cs typeface="+mn-ea"/>
                <a:sym typeface="+mn-lt"/>
              </a:rPr>
              <a:t>公积金缴费、户籍登记等信息，重点核查自然人“工资、薪金所得”和“财产转让所得”。</a:t>
            </a:r>
            <a:endParaRPr sz="1650" dirty="0">
              <a:cs typeface="+mn-ea"/>
              <a:sym typeface="+mn-lt"/>
            </a:endParaRPr>
          </a:p>
        </p:txBody>
      </p:sp>
      <p:sp>
        <p:nvSpPr>
          <p:cNvPr id="5" name="object 5"/>
          <p:cNvSpPr/>
          <p:nvPr/>
        </p:nvSpPr>
        <p:spPr>
          <a:xfrm>
            <a:off x="4895468" y="844677"/>
            <a:ext cx="3889000" cy="3671289"/>
          </a:xfrm>
          <a:prstGeom prst="rect">
            <a:avLst/>
          </a:prstGeom>
          <a:blipFill>
            <a:blip r:embed="rId1" cstate="print"/>
            <a:stretch>
              <a:fillRect/>
            </a:stretch>
          </a:blipFill>
        </p:spPr>
        <p:txBody>
          <a:bodyPr wrap="square" lIns="0" tIns="0" rIns="0" bIns="0" rtlCol="0"/>
          <a:lstStyle/>
          <a:p>
            <a:endParaRPr sz="1350">
              <a:cs typeface="+mn-ea"/>
              <a:sym typeface="+mn-lt"/>
            </a:endParaRPr>
          </a:p>
        </p:txBody>
      </p:sp>
      <p:sp>
        <p:nvSpPr>
          <p:cNvPr id="6" name="object 6"/>
          <p:cNvSpPr/>
          <p:nvPr/>
        </p:nvSpPr>
        <p:spPr>
          <a:xfrm>
            <a:off x="4884610" y="833821"/>
            <a:ext cx="3899857" cy="3682146"/>
          </a:xfrm>
          <a:custGeom>
            <a:avLst/>
            <a:gdLst/>
            <a:ahLst/>
            <a:cxnLst/>
            <a:rect l="l" t="t" r="r" b="b"/>
            <a:pathLst>
              <a:path w="3481070" h="5428615">
                <a:moveTo>
                  <a:pt x="0" y="5428488"/>
                </a:moveTo>
                <a:lnTo>
                  <a:pt x="3480816" y="5428488"/>
                </a:lnTo>
                <a:lnTo>
                  <a:pt x="3480816" y="0"/>
                </a:lnTo>
                <a:lnTo>
                  <a:pt x="0" y="0"/>
                </a:lnTo>
                <a:lnTo>
                  <a:pt x="0" y="5428488"/>
                </a:lnTo>
                <a:close/>
              </a:path>
            </a:pathLst>
          </a:custGeom>
          <a:ln w="28956">
            <a:solidFill>
              <a:srgbClr val="FF0000"/>
            </a:solidFill>
          </a:ln>
        </p:spPr>
        <p:txBody>
          <a:bodyPr wrap="square" lIns="0" tIns="0" rIns="0" bIns="0" rtlCol="0"/>
          <a:lstStyle/>
          <a:p>
            <a:endParaRPr sz="1350">
              <a:cs typeface="+mn-ea"/>
              <a:sym typeface="+mn-lt"/>
            </a:endParaRPr>
          </a:p>
        </p:txBody>
      </p:sp>
      <p:sp>
        <p:nvSpPr>
          <p:cNvPr id="7" name="object 7"/>
          <p:cNvSpPr/>
          <p:nvPr/>
        </p:nvSpPr>
        <p:spPr>
          <a:xfrm>
            <a:off x="5004626" y="2672906"/>
            <a:ext cx="1295400" cy="385286"/>
          </a:xfrm>
          <a:custGeom>
            <a:avLst/>
            <a:gdLst/>
            <a:ahLst/>
            <a:cxnLst/>
            <a:rect l="l" t="t" r="r" b="b"/>
            <a:pathLst>
              <a:path w="1727200" h="513714">
                <a:moveTo>
                  <a:pt x="0" y="256794"/>
                </a:moveTo>
                <a:lnTo>
                  <a:pt x="11301" y="215132"/>
                </a:lnTo>
                <a:lnTo>
                  <a:pt x="44019" y="175613"/>
                </a:lnTo>
                <a:lnTo>
                  <a:pt x="96375" y="138766"/>
                </a:lnTo>
                <a:lnTo>
                  <a:pt x="166591" y="105119"/>
                </a:lnTo>
                <a:lnTo>
                  <a:pt x="207841" y="89660"/>
                </a:lnTo>
                <a:lnTo>
                  <a:pt x="252888" y="75199"/>
                </a:lnTo>
                <a:lnTo>
                  <a:pt x="301512" y="61803"/>
                </a:lnTo>
                <a:lnTo>
                  <a:pt x="353488" y="49536"/>
                </a:lnTo>
                <a:lnTo>
                  <a:pt x="408596" y="38465"/>
                </a:lnTo>
                <a:lnTo>
                  <a:pt x="466612" y="28656"/>
                </a:lnTo>
                <a:lnTo>
                  <a:pt x="527315" y="20175"/>
                </a:lnTo>
                <a:lnTo>
                  <a:pt x="590482" y="13088"/>
                </a:lnTo>
                <a:lnTo>
                  <a:pt x="655891" y="7461"/>
                </a:lnTo>
                <a:lnTo>
                  <a:pt x="723320" y="3360"/>
                </a:lnTo>
                <a:lnTo>
                  <a:pt x="792545" y="851"/>
                </a:lnTo>
                <a:lnTo>
                  <a:pt x="863345" y="0"/>
                </a:lnTo>
                <a:lnTo>
                  <a:pt x="934146" y="851"/>
                </a:lnTo>
                <a:lnTo>
                  <a:pt x="1003371" y="3360"/>
                </a:lnTo>
                <a:lnTo>
                  <a:pt x="1070800" y="7461"/>
                </a:lnTo>
                <a:lnTo>
                  <a:pt x="1136209" y="13088"/>
                </a:lnTo>
                <a:lnTo>
                  <a:pt x="1199376" y="20175"/>
                </a:lnTo>
                <a:lnTo>
                  <a:pt x="1260079" y="28656"/>
                </a:lnTo>
                <a:lnTo>
                  <a:pt x="1318095" y="38465"/>
                </a:lnTo>
                <a:lnTo>
                  <a:pt x="1373203" y="49536"/>
                </a:lnTo>
                <a:lnTo>
                  <a:pt x="1425179" y="61803"/>
                </a:lnTo>
                <a:lnTo>
                  <a:pt x="1473803" y="75199"/>
                </a:lnTo>
                <a:lnTo>
                  <a:pt x="1518850" y="89660"/>
                </a:lnTo>
                <a:lnTo>
                  <a:pt x="1560100" y="105119"/>
                </a:lnTo>
                <a:lnTo>
                  <a:pt x="1597329" y="121510"/>
                </a:lnTo>
                <a:lnTo>
                  <a:pt x="1658838" y="156823"/>
                </a:lnTo>
                <a:lnTo>
                  <a:pt x="1701597" y="195071"/>
                </a:lnTo>
                <a:lnTo>
                  <a:pt x="1723829" y="235728"/>
                </a:lnTo>
                <a:lnTo>
                  <a:pt x="1726691" y="256794"/>
                </a:lnTo>
                <a:lnTo>
                  <a:pt x="1723829" y="277859"/>
                </a:lnTo>
                <a:lnTo>
                  <a:pt x="1701597" y="318516"/>
                </a:lnTo>
                <a:lnTo>
                  <a:pt x="1658838" y="356764"/>
                </a:lnTo>
                <a:lnTo>
                  <a:pt x="1597329" y="392077"/>
                </a:lnTo>
                <a:lnTo>
                  <a:pt x="1560100" y="408468"/>
                </a:lnTo>
                <a:lnTo>
                  <a:pt x="1518850" y="423927"/>
                </a:lnTo>
                <a:lnTo>
                  <a:pt x="1473803" y="438388"/>
                </a:lnTo>
                <a:lnTo>
                  <a:pt x="1425179" y="451784"/>
                </a:lnTo>
                <a:lnTo>
                  <a:pt x="1373203" y="464051"/>
                </a:lnTo>
                <a:lnTo>
                  <a:pt x="1318095" y="475122"/>
                </a:lnTo>
                <a:lnTo>
                  <a:pt x="1260079" y="484931"/>
                </a:lnTo>
                <a:lnTo>
                  <a:pt x="1199376" y="493412"/>
                </a:lnTo>
                <a:lnTo>
                  <a:pt x="1136209" y="500499"/>
                </a:lnTo>
                <a:lnTo>
                  <a:pt x="1070800" y="506126"/>
                </a:lnTo>
                <a:lnTo>
                  <a:pt x="1003371" y="510227"/>
                </a:lnTo>
                <a:lnTo>
                  <a:pt x="934146" y="512736"/>
                </a:lnTo>
                <a:lnTo>
                  <a:pt x="863345" y="513588"/>
                </a:lnTo>
                <a:lnTo>
                  <a:pt x="792545" y="512736"/>
                </a:lnTo>
                <a:lnTo>
                  <a:pt x="723320" y="510227"/>
                </a:lnTo>
                <a:lnTo>
                  <a:pt x="655891" y="506126"/>
                </a:lnTo>
                <a:lnTo>
                  <a:pt x="590482" y="500499"/>
                </a:lnTo>
                <a:lnTo>
                  <a:pt x="527315" y="493412"/>
                </a:lnTo>
                <a:lnTo>
                  <a:pt x="466612" y="484931"/>
                </a:lnTo>
                <a:lnTo>
                  <a:pt x="408596" y="475122"/>
                </a:lnTo>
                <a:lnTo>
                  <a:pt x="353488" y="464051"/>
                </a:lnTo>
                <a:lnTo>
                  <a:pt x="301512" y="451784"/>
                </a:lnTo>
                <a:lnTo>
                  <a:pt x="252888" y="438388"/>
                </a:lnTo>
                <a:lnTo>
                  <a:pt x="207841" y="423927"/>
                </a:lnTo>
                <a:lnTo>
                  <a:pt x="166591" y="408468"/>
                </a:lnTo>
                <a:lnTo>
                  <a:pt x="129362" y="392077"/>
                </a:lnTo>
                <a:lnTo>
                  <a:pt x="67853" y="356764"/>
                </a:lnTo>
                <a:lnTo>
                  <a:pt x="25094" y="318516"/>
                </a:lnTo>
                <a:lnTo>
                  <a:pt x="2862" y="277859"/>
                </a:lnTo>
                <a:lnTo>
                  <a:pt x="0" y="256794"/>
                </a:lnTo>
                <a:close/>
              </a:path>
            </a:pathLst>
          </a:custGeom>
          <a:ln w="25908">
            <a:solidFill>
              <a:srgbClr val="FF0000"/>
            </a:solidFill>
          </a:ln>
        </p:spPr>
        <p:txBody>
          <a:bodyPr wrap="square" lIns="0" tIns="0" rIns="0" bIns="0" rtlCol="0"/>
          <a:lstStyle/>
          <a:p>
            <a:endParaRPr sz="1350">
              <a:cs typeface="+mn-ea"/>
              <a:sym typeface="+mn-lt"/>
            </a:endParaRPr>
          </a:p>
        </p:txBody>
      </p:sp>
      <p:sp>
        <p:nvSpPr>
          <p:cNvPr id="8" name="object 8"/>
          <p:cNvSpPr/>
          <p:nvPr/>
        </p:nvSpPr>
        <p:spPr>
          <a:xfrm>
            <a:off x="5058347" y="3104961"/>
            <a:ext cx="1241584" cy="385286"/>
          </a:xfrm>
          <a:custGeom>
            <a:avLst/>
            <a:gdLst/>
            <a:ahLst/>
            <a:cxnLst/>
            <a:rect l="l" t="t" r="r" b="b"/>
            <a:pathLst>
              <a:path w="1655445" h="513714">
                <a:moveTo>
                  <a:pt x="0" y="256793"/>
                </a:moveTo>
                <a:lnTo>
                  <a:pt x="10829" y="215132"/>
                </a:lnTo>
                <a:lnTo>
                  <a:pt x="42184" y="175613"/>
                </a:lnTo>
                <a:lnTo>
                  <a:pt x="92360" y="138766"/>
                </a:lnTo>
                <a:lnTo>
                  <a:pt x="159654" y="105119"/>
                </a:lnTo>
                <a:lnTo>
                  <a:pt x="199188" y="89660"/>
                </a:lnTo>
                <a:lnTo>
                  <a:pt x="242363" y="75199"/>
                </a:lnTo>
                <a:lnTo>
                  <a:pt x="288966" y="61803"/>
                </a:lnTo>
                <a:lnTo>
                  <a:pt x="338785" y="49536"/>
                </a:lnTo>
                <a:lnTo>
                  <a:pt x="391605" y="38465"/>
                </a:lnTo>
                <a:lnTo>
                  <a:pt x="447215" y="28656"/>
                </a:lnTo>
                <a:lnTo>
                  <a:pt x="505402" y="20175"/>
                </a:lnTo>
                <a:lnTo>
                  <a:pt x="565952" y="13088"/>
                </a:lnTo>
                <a:lnTo>
                  <a:pt x="628653" y="7461"/>
                </a:lnTo>
                <a:lnTo>
                  <a:pt x="693292" y="3360"/>
                </a:lnTo>
                <a:lnTo>
                  <a:pt x="759656" y="851"/>
                </a:lnTo>
                <a:lnTo>
                  <a:pt x="827532" y="0"/>
                </a:lnTo>
                <a:lnTo>
                  <a:pt x="895407" y="851"/>
                </a:lnTo>
                <a:lnTo>
                  <a:pt x="961771" y="3360"/>
                </a:lnTo>
                <a:lnTo>
                  <a:pt x="1026410" y="7461"/>
                </a:lnTo>
                <a:lnTo>
                  <a:pt x="1089111" y="13088"/>
                </a:lnTo>
                <a:lnTo>
                  <a:pt x="1149661" y="20175"/>
                </a:lnTo>
                <a:lnTo>
                  <a:pt x="1207848" y="28656"/>
                </a:lnTo>
                <a:lnTo>
                  <a:pt x="1263458" y="38465"/>
                </a:lnTo>
                <a:lnTo>
                  <a:pt x="1316278" y="49536"/>
                </a:lnTo>
                <a:lnTo>
                  <a:pt x="1366097" y="61803"/>
                </a:lnTo>
                <a:lnTo>
                  <a:pt x="1412700" y="75199"/>
                </a:lnTo>
                <a:lnTo>
                  <a:pt x="1455875" y="89660"/>
                </a:lnTo>
                <a:lnTo>
                  <a:pt x="1495409" y="105119"/>
                </a:lnTo>
                <a:lnTo>
                  <a:pt x="1531090" y="121510"/>
                </a:lnTo>
                <a:lnTo>
                  <a:pt x="1590038" y="156823"/>
                </a:lnTo>
                <a:lnTo>
                  <a:pt x="1631015" y="195071"/>
                </a:lnTo>
                <a:lnTo>
                  <a:pt x="1652321" y="235728"/>
                </a:lnTo>
                <a:lnTo>
                  <a:pt x="1655064" y="256793"/>
                </a:lnTo>
                <a:lnTo>
                  <a:pt x="1652321" y="277859"/>
                </a:lnTo>
                <a:lnTo>
                  <a:pt x="1631015" y="318516"/>
                </a:lnTo>
                <a:lnTo>
                  <a:pt x="1590038" y="356764"/>
                </a:lnTo>
                <a:lnTo>
                  <a:pt x="1531090" y="392077"/>
                </a:lnTo>
                <a:lnTo>
                  <a:pt x="1495409" y="408468"/>
                </a:lnTo>
                <a:lnTo>
                  <a:pt x="1455875" y="423927"/>
                </a:lnTo>
                <a:lnTo>
                  <a:pt x="1412700" y="438388"/>
                </a:lnTo>
                <a:lnTo>
                  <a:pt x="1366097" y="451784"/>
                </a:lnTo>
                <a:lnTo>
                  <a:pt x="1316278" y="464051"/>
                </a:lnTo>
                <a:lnTo>
                  <a:pt x="1263458" y="475122"/>
                </a:lnTo>
                <a:lnTo>
                  <a:pt x="1207848" y="484931"/>
                </a:lnTo>
                <a:lnTo>
                  <a:pt x="1149661" y="493412"/>
                </a:lnTo>
                <a:lnTo>
                  <a:pt x="1089111" y="500499"/>
                </a:lnTo>
                <a:lnTo>
                  <a:pt x="1026410" y="506126"/>
                </a:lnTo>
                <a:lnTo>
                  <a:pt x="961771" y="510227"/>
                </a:lnTo>
                <a:lnTo>
                  <a:pt x="895407" y="512736"/>
                </a:lnTo>
                <a:lnTo>
                  <a:pt x="827532" y="513587"/>
                </a:lnTo>
                <a:lnTo>
                  <a:pt x="759656" y="512736"/>
                </a:lnTo>
                <a:lnTo>
                  <a:pt x="693292" y="510227"/>
                </a:lnTo>
                <a:lnTo>
                  <a:pt x="628653" y="506126"/>
                </a:lnTo>
                <a:lnTo>
                  <a:pt x="565952" y="500499"/>
                </a:lnTo>
                <a:lnTo>
                  <a:pt x="505402" y="493412"/>
                </a:lnTo>
                <a:lnTo>
                  <a:pt x="447215" y="484931"/>
                </a:lnTo>
                <a:lnTo>
                  <a:pt x="391605" y="475122"/>
                </a:lnTo>
                <a:lnTo>
                  <a:pt x="338785" y="464051"/>
                </a:lnTo>
                <a:lnTo>
                  <a:pt x="288966" y="451784"/>
                </a:lnTo>
                <a:lnTo>
                  <a:pt x="242363" y="438388"/>
                </a:lnTo>
                <a:lnTo>
                  <a:pt x="199188" y="423927"/>
                </a:lnTo>
                <a:lnTo>
                  <a:pt x="159654" y="408468"/>
                </a:lnTo>
                <a:lnTo>
                  <a:pt x="123973" y="392077"/>
                </a:lnTo>
                <a:lnTo>
                  <a:pt x="65025" y="356764"/>
                </a:lnTo>
                <a:lnTo>
                  <a:pt x="24048" y="318516"/>
                </a:lnTo>
                <a:lnTo>
                  <a:pt x="2742" y="277859"/>
                </a:lnTo>
                <a:lnTo>
                  <a:pt x="0" y="256793"/>
                </a:lnTo>
                <a:close/>
              </a:path>
            </a:pathLst>
          </a:custGeom>
          <a:ln w="25908">
            <a:solidFill>
              <a:srgbClr val="FF0000"/>
            </a:solidFill>
          </a:ln>
        </p:spPr>
        <p:txBody>
          <a:bodyPr wrap="square" lIns="0" tIns="0" rIns="0" bIns="0" rtlCol="0"/>
          <a:lstStyle/>
          <a:p>
            <a:endParaRPr sz="1350">
              <a:cs typeface="+mn-ea"/>
              <a:sym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518173" y="718445"/>
            <a:ext cx="8158283" cy="410408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noAutofit/>
          </a:bodyPr>
          <a:lstStyle/>
          <a:p>
            <a:pPr marL="0" indent="0" algn="just">
              <a:lnSpc>
                <a:spcPct val="125000"/>
              </a:lnSpc>
              <a:buNone/>
            </a:pPr>
            <a:r>
              <a:rPr lang="zh-CN" altLang="en-US" sz="1400" b="1" dirty="0">
                <a:cs typeface="+mn-ea"/>
                <a:sym typeface="+mn-lt"/>
              </a:rPr>
              <a:t>四、相关政策</a:t>
            </a:r>
            <a:endParaRPr lang="en-US" altLang="zh-CN" sz="1400" b="1" dirty="0">
              <a:cs typeface="+mn-ea"/>
              <a:sym typeface="+mn-lt"/>
            </a:endParaRPr>
          </a:p>
          <a:p>
            <a:pPr marL="0" indent="0" algn="just">
              <a:lnSpc>
                <a:spcPct val="125000"/>
              </a:lnSpc>
              <a:buNone/>
            </a:pPr>
            <a:r>
              <a:rPr lang="zh-CN" altLang="en-US" sz="1400" b="1" dirty="0">
                <a:cs typeface="+mn-ea"/>
                <a:sym typeface="+mn-lt"/>
              </a:rPr>
              <a:t>（一）个人从任职受雇企业以低于公平市场价格取得股票（权）的，凡不符合递延纳税条件，应在获得股票（权）时，对实际出资额低于公平市场价格的差额，按照“工资、薪金所得”项目，参照</a:t>
            </a:r>
            <a:r>
              <a:rPr lang="en-US" altLang="zh-CN" sz="1400" b="1" dirty="0">
                <a:cs typeface="+mn-ea"/>
                <a:sym typeface="+mn-lt"/>
              </a:rPr>
              <a:t>《</a:t>
            </a:r>
            <a:r>
              <a:rPr lang="zh-CN" altLang="en-US" sz="1400" b="1" dirty="0">
                <a:cs typeface="+mn-ea"/>
                <a:sym typeface="+mn-lt"/>
              </a:rPr>
              <a:t>财政部国家税务总局关于个人股票期权所得征收个人所得税问题的通知</a:t>
            </a:r>
            <a:r>
              <a:rPr lang="en-US" altLang="zh-CN" sz="1400" b="1" dirty="0">
                <a:cs typeface="+mn-ea"/>
                <a:sym typeface="+mn-lt"/>
              </a:rPr>
              <a:t>》</a:t>
            </a:r>
            <a:r>
              <a:rPr lang="zh-CN" altLang="en-US" sz="1400" b="1" dirty="0">
                <a:cs typeface="+mn-ea"/>
                <a:sym typeface="+mn-lt"/>
              </a:rPr>
              <a:t>（财税</a:t>
            </a:r>
            <a:r>
              <a:rPr lang="en-US" altLang="zh-CN" sz="1400" b="1" dirty="0">
                <a:cs typeface="+mn-ea"/>
                <a:sym typeface="+mn-lt"/>
              </a:rPr>
              <a:t>〔2005〕35</a:t>
            </a:r>
            <a:r>
              <a:rPr lang="zh-CN" altLang="en-US" sz="1400" b="1" dirty="0">
                <a:cs typeface="+mn-ea"/>
                <a:sym typeface="+mn-lt"/>
              </a:rPr>
              <a:t>号）有关规定计算缴纳个人所得税。</a:t>
            </a:r>
            <a:endParaRPr lang="en-US" altLang="zh-CN" sz="1400" b="1" dirty="0">
              <a:cs typeface="+mn-ea"/>
              <a:sym typeface="+mn-lt"/>
            </a:endParaRPr>
          </a:p>
          <a:p>
            <a:pPr marL="0" indent="0" algn="just">
              <a:lnSpc>
                <a:spcPct val="125000"/>
              </a:lnSpc>
              <a:buNone/>
            </a:pPr>
            <a:r>
              <a:rPr lang="zh-CN" altLang="en-US" sz="1400" b="1" dirty="0">
                <a:cs typeface="+mn-ea"/>
                <a:sym typeface="+mn-lt"/>
              </a:rPr>
              <a:t>（二）个人因股权激励、技术成果投资入股取得股权后，非上市公司在境内上市的，处置递延纳税的股权时，按照现行限售股有关征税规定执行。</a:t>
            </a:r>
            <a:endParaRPr lang="en-US" altLang="zh-CN" sz="1400" b="1" dirty="0">
              <a:cs typeface="+mn-ea"/>
              <a:sym typeface="+mn-lt"/>
            </a:endParaRPr>
          </a:p>
          <a:p>
            <a:pPr marL="0" indent="0" algn="just">
              <a:lnSpc>
                <a:spcPct val="125000"/>
              </a:lnSpc>
              <a:buNone/>
            </a:pPr>
            <a:r>
              <a:rPr lang="zh-CN" altLang="en-US" sz="1400" b="1" dirty="0">
                <a:cs typeface="+mn-ea"/>
                <a:sym typeface="+mn-lt"/>
              </a:rPr>
              <a:t>（三）个人转让股权时，视同享受递延纳税优惠政策的股权优先转让。递延纳税的股权成本按照加权平均法计算，不与其他方式取得的股权成本合并计算。</a:t>
            </a:r>
            <a:endParaRPr lang="en-US" altLang="zh-CN" sz="1400" b="1" dirty="0">
              <a:cs typeface="+mn-ea"/>
              <a:sym typeface="+mn-lt"/>
            </a:endParaRPr>
          </a:p>
          <a:p>
            <a:pPr marL="0" indent="0" algn="just">
              <a:lnSpc>
                <a:spcPct val="125000"/>
              </a:lnSpc>
              <a:buNone/>
            </a:pPr>
            <a:r>
              <a:rPr lang="zh-CN" altLang="en-US" sz="1400" b="1" dirty="0">
                <a:cs typeface="+mn-ea"/>
                <a:sym typeface="+mn-lt"/>
              </a:rPr>
              <a:t>（四）持有递延纳税的股权期间，因该股权产生的转增股本收入，以及以该递延纳税的股权再进行非货币性资产投资的，应在当期缴纳税款。</a:t>
            </a:r>
            <a:endParaRPr lang="en-US" altLang="zh-CN" sz="1400" b="1" dirty="0">
              <a:cs typeface="+mn-ea"/>
              <a:sym typeface="+mn-lt"/>
            </a:endParaRPr>
          </a:p>
          <a:p>
            <a:pPr marL="0" indent="0" algn="just">
              <a:lnSpc>
                <a:spcPct val="125000"/>
              </a:lnSpc>
              <a:buNone/>
            </a:pPr>
            <a:r>
              <a:rPr lang="zh-CN" altLang="en-US" sz="1400" b="1" dirty="0">
                <a:cs typeface="+mn-ea"/>
                <a:sym typeface="+mn-lt"/>
              </a:rPr>
              <a:t>（五）全国中小企业股份转让系统挂牌公司按照本通知第一条规定执行。</a:t>
            </a:r>
            <a:endParaRPr lang="zh-CN" altLang="en-US" sz="1400" b="1" dirty="0">
              <a:cs typeface="+mn-ea"/>
              <a:sym typeface="+mn-lt"/>
            </a:endParaRPr>
          </a:p>
          <a:p>
            <a:pPr marL="0" indent="0" algn="just">
              <a:lnSpc>
                <a:spcPct val="125000"/>
              </a:lnSpc>
              <a:buNone/>
            </a:pPr>
            <a:r>
              <a:rPr lang="zh-CN" altLang="en-US" sz="1400" b="1" dirty="0">
                <a:cs typeface="+mn-ea"/>
                <a:sym typeface="+mn-lt"/>
              </a:rPr>
              <a:t>适用本通知第二条规定的上市</a:t>
            </a:r>
            <a:endParaRPr lang="zh-CN" altLang="en-US" sz="1400" b="1" dirty="0">
              <a:cs typeface="+mn-ea"/>
              <a:sym typeface="+mn-lt"/>
            </a:endParaRPr>
          </a:p>
        </p:txBody>
      </p:sp>
      <p:sp>
        <p:nvSpPr>
          <p:cNvPr id="4" name="矩形 3"/>
          <p:cNvSpPr/>
          <p:nvPr/>
        </p:nvSpPr>
        <p:spPr>
          <a:xfrm>
            <a:off x="500034" y="4572014"/>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股权激励和技术入股有关所得税政策</a:t>
            </a:r>
            <a:endParaRPr lang="zh-CN" altLang="en-US" dirty="0">
              <a:latin typeface="+mn-lt"/>
              <a:ea typeface="+mn-ea"/>
              <a:cs typeface="+mn-ea"/>
              <a:sym typeface="+mn-lt"/>
            </a:endParaRPr>
          </a:p>
        </p:txBody>
      </p:sp>
      <p:sp>
        <p:nvSpPr>
          <p:cNvPr id="104451" name="内容占位符 2"/>
          <p:cNvSpPr>
            <a:spLocks noGrp="1" noChangeArrowheads="1"/>
          </p:cNvSpPr>
          <p:nvPr>
            <p:ph type="subTitle" idx="4294967295"/>
          </p:nvPr>
        </p:nvSpPr>
        <p:spPr>
          <a:xfrm>
            <a:off x="467544" y="826465"/>
            <a:ext cx="8316924" cy="4050506"/>
          </a:xfrm>
        </p:spPr>
        <p:txBody>
          <a:bodyPr>
            <a:noAutofit/>
          </a:bodyPr>
          <a:lstStyle/>
          <a:p>
            <a:pPr marL="0" indent="0" algn="just">
              <a:lnSpc>
                <a:spcPct val="125000"/>
              </a:lnSpc>
              <a:buNone/>
            </a:pPr>
            <a:r>
              <a:rPr lang="zh-CN" altLang="en-US" sz="1500" b="1" dirty="0">
                <a:cs typeface="+mn-ea"/>
                <a:sym typeface="+mn-lt"/>
              </a:rPr>
              <a:t>五、配套管理措施</a:t>
            </a:r>
            <a:endParaRPr lang="en-US" altLang="zh-CN" sz="1500" b="1" dirty="0">
              <a:cs typeface="+mn-ea"/>
              <a:sym typeface="+mn-lt"/>
            </a:endParaRPr>
          </a:p>
          <a:p>
            <a:pPr marL="0" indent="0" algn="just">
              <a:lnSpc>
                <a:spcPct val="125000"/>
              </a:lnSpc>
              <a:buNone/>
            </a:pPr>
            <a:r>
              <a:rPr lang="zh-CN" altLang="en-US" sz="1500" b="1" dirty="0">
                <a:cs typeface="+mn-ea"/>
                <a:sym typeface="+mn-lt"/>
              </a:rPr>
              <a:t>（一）对股权激励或技术成果投资入股选择适用递延纳税政策的，企业应在规定期限内到主管税务机关办理备案手续。未办理备案手续的，不得享受本通知规定的递延纳税优惠政策。</a:t>
            </a:r>
            <a:endParaRPr lang="en-US" altLang="zh-CN" sz="1500" b="1" dirty="0">
              <a:cs typeface="+mn-ea"/>
              <a:sym typeface="+mn-lt"/>
            </a:endParaRPr>
          </a:p>
          <a:p>
            <a:pPr marL="0" indent="0" algn="just">
              <a:lnSpc>
                <a:spcPct val="125000"/>
              </a:lnSpc>
              <a:buNone/>
            </a:pPr>
            <a:r>
              <a:rPr lang="zh-CN" altLang="en-US" sz="1500" b="1" dirty="0">
                <a:cs typeface="+mn-ea"/>
                <a:sym typeface="+mn-lt"/>
              </a:rPr>
              <a:t>（二）企业实施股权激励或个人以技术成果投资入股，以实施股权激励或取得技术成果的企业为个人所得税扣缴义务人。递延纳税期间，扣缴义务人应在每个纳税年度终了后向主管税务机关报告递延纳税有关情况。</a:t>
            </a:r>
            <a:endParaRPr lang="en-US" altLang="zh-CN" sz="1500" b="1" dirty="0">
              <a:cs typeface="+mn-ea"/>
              <a:sym typeface="+mn-lt"/>
            </a:endParaRPr>
          </a:p>
          <a:p>
            <a:pPr marL="0" indent="0" algn="just">
              <a:lnSpc>
                <a:spcPct val="125000"/>
              </a:lnSpc>
              <a:buNone/>
            </a:pPr>
            <a:r>
              <a:rPr lang="zh-CN" altLang="en-US" sz="1500" b="1" dirty="0">
                <a:cs typeface="+mn-ea"/>
                <a:sym typeface="+mn-lt"/>
              </a:rPr>
              <a:t>（三）工商部门应将企业股权变更信息及时与税务部门共享，暂不具备联网实时共享信息条件的，工商部门应在股权变更登记</a:t>
            </a:r>
            <a:r>
              <a:rPr lang="en-US" altLang="zh-CN" sz="1500" b="1" dirty="0">
                <a:cs typeface="+mn-ea"/>
                <a:sym typeface="+mn-lt"/>
              </a:rPr>
              <a:t>3</a:t>
            </a:r>
            <a:r>
              <a:rPr lang="zh-CN" altLang="en-US" sz="1500" b="1" dirty="0">
                <a:cs typeface="+mn-ea"/>
                <a:sym typeface="+mn-lt"/>
              </a:rPr>
              <a:t>个工作日内将信息与税务部门共享。</a:t>
            </a:r>
            <a:endParaRPr lang="en-US" altLang="zh-CN" sz="1500" b="1" dirty="0">
              <a:cs typeface="+mn-ea"/>
              <a:sym typeface="+mn-lt"/>
            </a:endParaRPr>
          </a:p>
          <a:p>
            <a:pPr marL="0" indent="0" algn="just">
              <a:lnSpc>
                <a:spcPct val="125000"/>
              </a:lnSpc>
              <a:buNone/>
            </a:pPr>
            <a:r>
              <a:rPr lang="zh-CN" altLang="en-US" sz="1500" b="1" dirty="0">
                <a:cs typeface="+mn-ea"/>
                <a:sym typeface="+mn-lt"/>
              </a:rPr>
              <a:t>六、本通知自</a:t>
            </a:r>
            <a:r>
              <a:rPr lang="en-US" altLang="zh-CN" sz="1500" b="1" dirty="0">
                <a:cs typeface="+mn-ea"/>
                <a:sym typeface="+mn-lt"/>
              </a:rPr>
              <a:t>2017</a:t>
            </a:r>
            <a:r>
              <a:rPr lang="zh-CN" altLang="en-US" sz="1500" b="1" dirty="0">
                <a:cs typeface="+mn-ea"/>
                <a:sym typeface="+mn-lt"/>
              </a:rPr>
              <a:t>年</a:t>
            </a:r>
            <a:r>
              <a:rPr lang="en-US" altLang="zh-CN" sz="1500" b="1" dirty="0">
                <a:cs typeface="+mn-ea"/>
                <a:sym typeface="+mn-lt"/>
              </a:rPr>
              <a:t>9</a:t>
            </a:r>
            <a:r>
              <a:rPr lang="zh-CN" altLang="en-US" sz="1500" b="1" dirty="0">
                <a:cs typeface="+mn-ea"/>
                <a:sym typeface="+mn-lt"/>
              </a:rPr>
              <a:t>月</a:t>
            </a:r>
            <a:r>
              <a:rPr lang="en-US" altLang="zh-CN" sz="1500" b="1" dirty="0">
                <a:cs typeface="+mn-ea"/>
                <a:sym typeface="+mn-lt"/>
              </a:rPr>
              <a:t>1</a:t>
            </a:r>
            <a:r>
              <a:rPr lang="zh-CN" altLang="en-US" sz="1500" b="1" dirty="0">
                <a:cs typeface="+mn-ea"/>
                <a:sym typeface="+mn-lt"/>
              </a:rPr>
              <a:t>日起施行</a:t>
            </a:r>
            <a:endParaRPr lang="zh-CN" altLang="en-US" sz="1500" b="1" dirty="0">
              <a:cs typeface="+mn-ea"/>
              <a:sym typeface="+mn-lt"/>
            </a:endParaRPr>
          </a:p>
        </p:txBody>
      </p:sp>
      <p:sp>
        <p:nvSpPr>
          <p:cNvPr id="4" name="矩形 3"/>
          <p:cNvSpPr/>
          <p:nvPr/>
        </p:nvSpPr>
        <p:spPr>
          <a:xfrm>
            <a:off x="467544" y="4083918"/>
            <a:ext cx="6318702" cy="304571"/>
          </a:xfrm>
          <a:prstGeom prst="rect">
            <a:avLst/>
          </a:prstGeom>
        </p:spPr>
        <p:txBody>
          <a:bodyPr wrap="square">
            <a:spAutoFit/>
          </a:bodyPr>
          <a:lstStyle/>
          <a:p>
            <a:pPr algn="just">
              <a:lnSpc>
                <a:spcPct val="110000"/>
              </a:lnSpc>
            </a:pPr>
            <a:r>
              <a:rPr lang="zh-CN" altLang="en-US" sz="1350" b="1" i="1" dirty="0">
                <a:solidFill>
                  <a:srgbClr val="0070C0"/>
                </a:solidFill>
                <a:cs typeface="+mn-ea"/>
                <a:sym typeface="+mn-lt"/>
              </a:rPr>
              <a:t>关于完善股权激励和技术入股有关所得税政策的通知</a:t>
            </a:r>
            <a:r>
              <a:rPr lang="zh-CN" altLang="en-US" sz="1350" b="1" i="1" dirty="0">
                <a:cs typeface="+mn-ea"/>
                <a:sym typeface="+mn-lt"/>
              </a:rPr>
              <a:t>财税</a:t>
            </a:r>
            <a:r>
              <a:rPr lang="en-US" altLang="zh-CN" sz="1350" b="1" i="1" dirty="0">
                <a:cs typeface="+mn-ea"/>
                <a:sym typeface="+mn-lt"/>
              </a:rPr>
              <a:t>[2016]101</a:t>
            </a:r>
            <a:r>
              <a:rPr lang="zh-CN" altLang="en-US" sz="1350" b="1" i="1" dirty="0">
                <a:cs typeface="+mn-ea"/>
                <a:sym typeface="+mn-lt"/>
              </a:rPr>
              <a:t>号</a:t>
            </a:r>
            <a:endParaRPr lang="zh-CN" altLang="en-US" sz="1350" b="1" i="1" dirty="0">
              <a:solidFill>
                <a:srgbClr val="0070C0"/>
              </a:solidFill>
              <a:cs typeface="+mn-ea"/>
              <a:sym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bject 2"/>
          <p:cNvSpPr>
            <a:spLocks noChangeArrowheads="1"/>
          </p:cNvSpPr>
          <p:nvPr/>
        </p:nvSpPr>
        <p:spPr bwMode="auto">
          <a:xfrm>
            <a:off x="1" y="698352"/>
            <a:ext cx="3236120" cy="3765026"/>
          </a:xfrm>
          <a:prstGeom prst="rect">
            <a:avLst/>
          </a:prstGeom>
          <a:blipFill dpi="0" rotWithShape="1">
            <a:blip r:embed="rId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5124" name="object 3"/>
          <p:cNvSpPr>
            <a:spLocks noChangeArrowheads="1"/>
          </p:cNvSpPr>
          <p:nvPr/>
        </p:nvSpPr>
        <p:spPr bwMode="auto">
          <a:xfrm>
            <a:off x="2049067" y="699543"/>
            <a:ext cx="1187053" cy="3765026"/>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endParaRPr lang="zh-CN" altLang="zh-CN" sz="1350">
              <a:latin typeface="+mn-lt"/>
              <a:ea typeface="+mn-ea"/>
              <a:cs typeface="+mn-ea"/>
              <a:sym typeface="+mn-lt"/>
            </a:endParaRPr>
          </a:p>
        </p:txBody>
      </p:sp>
      <p:sp>
        <p:nvSpPr>
          <p:cNvPr id="11" name="圆角矩形 10"/>
          <p:cNvSpPr/>
          <p:nvPr/>
        </p:nvSpPr>
        <p:spPr>
          <a:xfrm>
            <a:off x="3329863" y="1743823"/>
            <a:ext cx="469106" cy="40243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1</a:t>
            </a:r>
            <a:endParaRPr lang="zh-CN" altLang="en-US" sz="4050" b="1">
              <a:solidFill>
                <a:schemeClr val="tx1"/>
              </a:solidFill>
              <a:latin typeface="Brush Script MT" panose="03060802040406070304" pitchFamily="2" charset="0"/>
              <a:cs typeface="+mn-ea"/>
              <a:sym typeface="+mn-lt"/>
            </a:endParaRPr>
          </a:p>
        </p:txBody>
      </p:sp>
      <p:sp>
        <p:nvSpPr>
          <p:cNvPr id="203" name="object 203"/>
          <p:cNvSpPr txBox="1"/>
          <p:nvPr/>
        </p:nvSpPr>
        <p:spPr>
          <a:xfrm>
            <a:off x="3898702" y="3187877"/>
            <a:ext cx="3723085" cy="480131"/>
          </a:xfrm>
          <a:prstGeom prst="rect">
            <a:avLst/>
          </a:prstGeom>
        </p:spPr>
        <p:txBody>
          <a:bodyPr wrap="square" lIns="0" tIns="0" rIns="0" bIns="0">
            <a:spAutoFit/>
          </a:bodyPr>
          <a:lstStyle/>
          <a:p>
            <a:pPr marL="8890">
              <a:lnSpc>
                <a:spcPct val="130000"/>
              </a:lnSpc>
              <a:defRPr/>
            </a:pPr>
            <a:r>
              <a:rPr lang="zh-CN" altLang="en-US" sz="2400" b="1" dirty="0">
                <a:cs typeface="+mn-ea"/>
                <a:sym typeface="+mn-lt"/>
              </a:rPr>
              <a:t>董监高人群薪酬及个税统筹</a:t>
            </a:r>
            <a:endParaRPr lang="zh-CN" altLang="en-US" sz="2400" b="1" dirty="0">
              <a:cs typeface="+mn-ea"/>
              <a:sym typeface="+mn-lt"/>
            </a:endParaRPr>
          </a:p>
        </p:txBody>
      </p:sp>
      <p:cxnSp>
        <p:nvCxnSpPr>
          <p:cNvPr id="209" name="直接连接符 208"/>
          <p:cNvCxnSpPr/>
          <p:nvPr/>
        </p:nvCxnSpPr>
        <p:spPr>
          <a:xfrm>
            <a:off x="3925492" y="2130683"/>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87329" y="341710"/>
            <a:ext cx="1238544" cy="1107996"/>
          </a:xfrm>
          <a:prstGeom prst="rect">
            <a:avLst/>
          </a:prstGeom>
        </p:spPr>
        <p:txBody>
          <a:bodyPr wrap="none">
            <a:spAutoFit/>
          </a:bodyPr>
          <a:lstStyle/>
          <a:p>
            <a:pPr>
              <a:defRPr/>
            </a:pPr>
            <a:r>
              <a:rPr lang="zh-CN" altLang="en-US" sz="3600" b="1" dirty="0">
                <a:cs typeface="+mn-ea"/>
                <a:sym typeface="+mn-lt"/>
              </a:rPr>
              <a:t>目录</a:t>
            </a:r>
            <a:endParaRPr lang="en-US" altLang="zh-CN" sz="3600" b="1" dirty="0">
              <a:cs typeface="+mn-ea"/>
              <a:sym typeface="+mn-lt"/>
            </a:endParaRPr>
          </a:p>
          <a:p>
            <a:pPr>
              <a:spcBef>
                <a:spcPts val="1800"/>
              </a:spcBef>
              <a:defRPr/>
            </a:pPr>
            <a:r>
              <a:rPr lang="en-US" altLang="zh-CN" sz="1500" b="1" i="1" spc="-4" dirty="0">
                <a:cs typeface="+mn-ea"/>
                <a:sym typeface="+mn-lt"/>
              </a:rPr>
              <a:t>CONTENTS</a:t>
            </a:r>
            <a:endParaRPr lang="en-US" altLang="zh-CN" sz="1500" b="1" dirty="0">
              <a:cs typeface="+mn-ea"/>
              <a:sym typeface="+mn-lt"/>
            </a:endParaRPr>
          </a:p>
        </p:txBody>
      </p:sp>
      <p:cxnSp>
        <p:nvCxnSpPr>
          <p:cNvPr id="208" name="直接连接符 207"/>
          <p:cNvCxnSpPr/>
          <p:nvPr/>
        </p:nvCxnSpPr>
        <p:spPr>
          <a:xfrm>
            <a:off x="3925492" y="290824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329863" y="2507497"/>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2</a:t>
            </a:r>
            <a:endParaRPr lang="zh-CN" altLang="en-US" sz="4050" b="1">
              <a:solidFill>
                <a:schemeClr val="tx1"/>
              </a:solidFill>
              <a:latin typeface="Brush Script MT" panose="03060802040406070304" pitchFamily="2" charset="0"/>
              <a:cs typeface="+mn-ea"/>
              <a:sym typeface="+mn-lt"/>
            </a:endParaRPr>
          </a:p>
        </p:txBody>
      </p:sp>
      <p:sp>
        <p:nvSpPr>
          <p:cNvPr id="20" name="object 203"/>
          <p:cNvSpPr txBox="1"/>
          <p:nvPr/>
        </p:nvSpPr>
        <p:spPr>
          <a:xfrm>
            <a:off x="3898702" y="3963992"/>
            <a:ext cx="3723085" cy="480131"/>
          </a:xfrm>
          <a:prstGeom prst="rect">
            <a:avLst/>
          </a:prstGeom>
        </p:spPr>
        <p:txBody>
          <a:bodyPr wrap="square" lIns="0" tIns="0" rIns="0" bIns="0">
            <a:spAutoFit/>
          </a:bodyPr>
          <a:lstStyle/>
          <a:p>
            <a:pPr marL="8890">
              <a:lnSpc>
                <a:spcPct val="130000"/>
              </a:lnSpc>
              <a:defRPr/>
            </a:pPr>
            <a:r>
              <a:rPr lang="zh-CN" altLang="en-US" sz="2400" b="1" dirty="0">
                <a:cs typeface="+mn-ea"/>
                <a:sym typeface="+mn-lt"/>
              </a:rPr>
              <a:t>个税社保联动及用工模式</a:t>
            </a:r>
            <a:endParaRPr lang="zh-CN" altLang="en-US" sz="2400" b="1" dirty="0">
              <a:cs typeface="+mn-ea"/>
              <a:sym typeface="+mn-lt"/>
            </a:endParaRPr>
          </a:p>
        </p:txBody>
      </p:sp>
      <p:cxnSp>
        <p:nvCxnSpPr>
          <p:cNvPr id="207" name="直接连接符 206"/>
          <p:cNvCxnSpPr/>
          <p:nvPr/>
        </p:nvCxnSpPr>
        <p:spPr>
          <a:xfrm>
            <a:off x="3925492" y="3685812"/>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329863" y="3269979"/>
            <a:ext cx="469106" cy="401241"/>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3</a:t>
            </a:r>
            <a:endParaRPr lang="zh-CN" altLang="en-US" sz="4050" b="1">
              <a:solidFill>
                <a:schemeClr val="tx1"/>
              </a:solidFill>
              <a:latin typeface="Brush Script MT" panose="03060802040406070304" pitchFamily="2" charset="0"/>
              <a:cs typeface="+mn-ea"/>
              <a:sym typeface="+mn-lt"/>
            </a:endParaRPr>
          </a:p>
        </p:txBody>
      </p:sp>
      <p:sp>
        <p:nvSpPr>
          <p:cNvPr id="25" name="object 203"/>
          <p:cNvSpPr txBox="1"/>
          <p:nvPr/>
        </p:nvSpPr>
        <p:spPr>
          <a:xfrm>
            <a:off x="3898702" y="1635646"/>
            <a:ext cx="3489722" cy="432683"/>
          </a:xfrm>
          <a:prstGeom prst="rect">
            <a:avLst/>
          </a:prstGeom>
        </p:spPr>
        <p:txBody>
          <a:bodyPr wrap="square" lIns="0" tIns="0" rIns="0" bIns="0">
            <a:spAutoFit/>
          </a:bodyPr>
          <a:lstStyle/>
          <a:p>
            <a:pPr marL="8890">
              <a:lnSpc>
                <a:spcPct val="130000"/>
              </a:lnSpc>
              <a:defRPr/>
            </a:pPr>
            <a:r>
              <a:rPr lang="zh-CN" altLang="en-US" sz="2400" b="1" dirty="0">
                <a:cs typeface="+mn-ea"/>
                <a:sym typeface="+mn-lt"/>
              </a:rPr>
              <a:t>新个税要点解析与规划</a:t>
            </a:r>
            <a:endParaRPr lang="zh-CN" altLang="en-US" sz="2400" b="1" dirty="0">
              <a:cs typeface="+mn-ea"/>
              <a:sym typeface="+mn-lt"/>
            </a:endParaRPr>
          </a:p>
        </p:txBody>
      </p:sp>
      <p:cxnSp>
        <p:nvCxnSpPr>
          <p:cNvPr id="213" name="直接连接符 212"/>
          <p:cNvCxnSpPr/>
          <p:nvPr/>
        </p:nvCxnSpPr>
        <p:spPr>
          <a:xfrm>
            <a:off x="3925492" y="4463377"/>
            <a:ext cx="3436144" cy="0"/>
          </a:xfrm>
          <a:prstGeom prst="line">
            <a:avLst/>
          </a:prstGeom>
          <a:ln w="28575">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329863" y="4032465"/>
            <a:ext cx="469106" cy="401240"/>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4050" b="1">
                <a:solidFill>
                  <a:schemeClr val="tx1"/>
                </a:solidFill>
                <a:latin typeface="Brush Script MT" panose="03060802040406070304" pitchFamily="2" charset="0"/>
                <a:cs typeface="+mn-ea"/>
                <a:sym typeface="+mn-lt"/>
              </a:rPr>
              <a:t>4</a:t>
            </a:r>
            <a:endParaRPr lang="zh-CN" altLang="en-US" sz="4050" b="1">
              <a:solidFill>
                <a:schemeClr val="tx1"/>
              </a:solidFill>
              <a:latin typeface="Brush Script MT" panose="03060802040406070304" pitchFamily="2" charset="0"/>
              <a:cs typeface="+mn-ea"/>
              <a:sym typeface="+mn-lt"/>
            </a:endParaRPr>
          </a:p>
        </p:txBody>
      </p:sp>
      <p:sp>
        <p:nvSpPr>
          <p:cNvPr id="26" name="object 203"/>
          <p:cNvSpPr txBox="1"/>
          <p:nvPr/>
        </p:nvSpPr>
        <p:spPr>
          <a:xfrm>
            <a:off x="3898702" y="2411761"/>
            <a:ext cx="3489722" cy="432683"/>
          </a:xfrm>
          <a:prstGeom prst="rect">
            <a:avLst/>
          </a:prstGeom>
        </p:spPr>
        <p:txBody>
          <a:bodyPr lIns="0" tIns="0" rIns="0" bIns="0">
            <a:spAutoFit/>
          </a:bodyPr>
          <a:lstStyle/>
          <a:p>
            <a:pPr marL="8890">
              <a:lnSpc>
                <a:spcPct val="130000"/>
              </a:lnSpc>
              <a:defRPr/>
            </a:pPr>
            <a:r>
              <a:rPr lang="zh-CN" altLang="en-US" sz="2400" b="1" dirty="0">
                <a:cs typeface="+mn-ea"/>
                <a:sym typeface="+mn-lt"/>
              </a:rPr>
              <a:t>经营所得税务风险与防控</a:t>
            </a:r>
            <a:endParaRPr lang="zh-CN" altLang="en-US" sz="2400" b="1" dirty="0">
              <a:cs typeface="+mn-ea"/>
              <a:sym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社保费用计算公式</a:t>
            </a:r>
            <a:endParaRPr lang="zh-CN" altLang="en-US" dirty="0">
              <a:latin typeface="+mn-lt"/>
              <a:ea typeface="+mn-ea"/>
              <a:cs typeface="+mn-ea"/>
              <a:sym typeface="+mn-lt"/>
            </a:endParaRPr>
          </a:p>
        </p:txBody>
      </p:sp>
      <p:sp>
        <p:nvSpPr>
          <p:cNvPr id="3" name="标题 1"/>
          <p:cNvSpPr txBox="1"/>
          <p:nvPr/>
        </p:nvSpPr>
        <p:spPr bwMode="auto">
          <a:xfrm>
            <a:off x="467544" y="1923679"/>
            <a:ext cx="8046894" cy="57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983" tIns="33491" rIns="66983" bIns="33491" numCol="1" anchor="ctr" anchorCtr="0" compatLnSpc="1">
            <a:noAutofit/>
          </a:bodyPr>
          <a:lstStyle>
            <a:lvl1pPr algn="l" rtl="0" eaLnBrk="0" fontAlgn="base" hangingPunct="0">
              <a:spcBef>
                <a:spcPct val="0"/>
              </a:spcBef>
              <a:spcAft>
                <a:spcPct val="0"/>
              </a:spcAft>
              <a:defRPr sz="4800" b="1" kern="1200">
                <a:solidFill>
                  <a:schemeClr val="tx1"/>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32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32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32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32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32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32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32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3200">
                <a:solidFill>
                  <a:schemeClr val="tx1"/>
                </a:solidFill>
                <a:latin typeface="Calibri" panose="020F0502020204030204" charset="0"/>
                <a:ea typeface="宋体" panose="02010600030101010101" pitchFamily="2" charset="-122"/>
              </a:defRPr>
            </a:lvl9pPr>
          </a:lstStyle>
          <a:p>
            <a:r>
              <a:rPr lang="zh-CN" altLang="en-US" sz="2930" dirty="0">
                <a:latin typeface="+mn-lt"/>
                <a:ea typeface="+mn-ea"/>
                <a:cs typeface="+mn-ea"/>
                <a:sym typeface="+mn-lt"/>
              </a:rPr>
              <a:t>社保费用</a:t>
            </a:r>
            <a:r>
              <a:rPr lang="en-US" altLang="zh-CN" sz="3515" dirty="0">
                <a:latin typeface="+mn-lt"/>
                <a:ea typeface="+mn-ea"/>
                <a:cs typeface="+mn-ea"/>
                <a:sym typeface="+mn-lt"/>
              </a:rPr>
              <a:t>=</a:t>
            </a:r>
            <a:r>
              <a:rPr lang="zh-CN" altLang="en-US" sz="2930" dirty="0">
                <a:latin typeface="+mn-lt"/>
                <a:ea typeface="+mn-ea"/>
                <a:cs typeface="+mn-ea"/>
                <a:sym typeface="+mn-lt"/>
              </a:rPr>
              <a:t>人数 </a:t>
            </a:r>
            <a:r>
              <a:rPr lang="en-US" altLang="zh-CN" sz="2700" dirty="0">
                <a:solidFill>
                  <a:srgbClr val="FF0000"/>
                </a:solidFill>
                <a:latin typeface="+mn-lt"/>
                <a:ea typeface="+mn-ea"/>
                <a:cs typeface="+mn-ea"/>
                <a:sym typeface="+mn-lt"/>
              </a:rPr>
              <a:t>X</a:t>
            </a:r>
            <a:r>
              <a:rPr lang="en-US" altLang="zh-CN" sz="3515" dirty="0">
                <a:latin typeface="+mn-lt"/>
                <a:ea typeface="+mn-ea"/>
                <a:cs typeface="+mn-ea"/>
                <a:sym typeface="+mn-lt"/>
              </a:rPr>
              <a:t> </a:t>
            </a:r>
            <a:r>
              <a:rPr lang="zh-CN" altLang="en-US" sz="2930" dirty="0">
                <a:latin typeface="+mn-lt"/>
                <a:ea typeface="+mn-ea"/>
                <a:cs typeface="+mn-ea"/>
                <a:sym typeface="+mn-lt"/>
              </a:rPr>
              <a:t>工资基数 </a:t>
            </a:r>
            <a:r>
              <a:rPr lang="en-US" altLang="zh-CN" sz="2700" dirty="0">
                <a:solidFill>
                  <a:srgbClr val="FF0000"/>
                </a:solidFill>
                <a:latin typeface="+mn-lt"/>
                <a:ea typeface="+mn-ea"/>
                <a:cs typeface="+mn-ea"/>
                <a:sym typeface="+mn-lt"/>
              </a:rPr>
              <a:t>X</a:t>
            </a:r>
            <a:r>
              <a:rPr lang="en-US" altLang="zh-CN" sz="3515" dirty="0">
                <a:latin typeface="+mn-lt"/>
                <a:ea typeface="+mn-ea"/>
                <a:cs typeface="+mn-ea"/>
                <a:sym typeface="+mn-lt"/>
              </a:rPr>
              <a:t> </a:t>
            </a:r>
            <a:r>
              <a:rPr lang="zh-CN" altLang="en-US" sz="2930" dirty="0">
                <a:latin typeface="+mn-lt"/>
                <a:ea typeface="+mn-ea"/>
                <a:cs typeface="+mn-ea"/>
                <a:sym typeface="+mn-lt"/>
              </a:rPr>
              <a:t>费率</a:t>
            </a:r>
            <a:endParaRPr lang="zh-CN" altLang="en-US" sz="2930" dirty="0">
              <a:latin typeface="+mn-lt"/>
              <a:ea typeface="+mn-ea"/>
              <a:cs typeface="+mn-ea"/>
              <a:sym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7544" y="951571"/>
            <a:ext cx="8208912" cy="3348372"/>
            <a:chOff x="1735907" y="1108074"/>
            <a:chExt cx="8650414" cy="5135822"/>
          </a:xfrm>
        </p:grpSpPr>
        <p:sp>
          <p:nvSpPr>
            <p:cNvPr id="62467" name="AutoShape 4"/>
            <p:cNvSpPr>
              <a:spLocks noChangeArrowheads="1"/>
            </p:cNvSpPr>
            <p:nvPr/>
          </p:nvSpPr>
          <p:spPr bwMode="auto">
            <a:xfrm>
              <a:off x="4830766" y="1108074"/>
              <a:ext cx="2462244" cy="702391"/>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50">
                  <a:latin typeface="+mn-lt"/>
                  <a:ea typeface="+mn-ea"/>
                  <a:cs typeface="+mn-ea"/>
                  <a:sym typeface="+mn-lt"/>
                </a:rPr>
                <a:t>用工模式</a:t>
              </a:r>
              <a:endParaRPr lang="zh-CN" altLang="en-US" sz="2050">
                <a:latin typeface="+mn-lt"/>
                <a:ea typeface="+mn-ea"/>
                <a:cs typeface="+mn-ea"/>
                <a:sym typeface="+mn-lt"/>
              </a:endParaRPr>
            </a:p>
          </p:txBody>
        </p:sp>
        <p:sp>
          <p:nvSpPr>
            <p:cNvPr id="62468" name="AutoShape 5"/>
            <p:cNvSpPr>
              <a:spLocks noChangeArrowheads="1"/>
            </p:cNvSpPr>
            <p:nvPr/>
          </p:nvSpPr>
          <p:spPr bwMode="auto">
            <a:xfrm>
              <a:off x="1875454" y="2374859"/>
              <a:ext cx="2462244" cy="702390"/>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50">
                  <a:latin typeface="+mn-lt"/>
                  <a:ea typeface="+mn-ea"/>
                  <a:cs typeface="+mn-ea"/>
                  <a:sym typeface="+mn-lt"/>
                </a:rPr>
                <a:t>劳动用工</a:t>
              </a:r>
              <a:endParaRPr lang="zh-CN" altLang="en-US" sz="2050">
                <a:latin typeface="+mn-lt"/>
                <a:ea typeface="+mn-ea"/>
                <a:cs typeface="+mn-ea"/>
                <a:sym typeface="+mn-lt"/>
              </a:endParaRPr>
            </a:p>
          </p:txBody>
        </p:sp>
        <p:sp>
          <p:nvSpPr>
            <p:cNvPr id="62469" name="AutoShape 6"/>
            <p:cNvSpPr>
              <a:spLocks noChangeArrowheads="1"/>
            </p:cNvSpPr>
            <p:nvPr/>
          </p:nvSpPr>
          <p:spPr bwMode="auto">
            <a:xfrm>
              <a:off x="8065175" y="2373306"/>
              <a:ext cx="2321146" cy="845040"/>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50">
                  <a:solidFill>
                    <a:srgbClr val="FF0000"/>
                  </a:solidFill>
                  <a:latin typeface="+mn-lt"/>
                  <a:ea typeface="+mn-ea"/>
                  <a:cs typeface="+mn-ea"/>
                  <a:sym typeface="+mn-lt"/>
                </a:rPr>
                <a:t>外    包</a:t>
              </a:r>
              <a:endParaRPr lang="zh-CN" altLang="en-US" sz="2050">
                <a:solidFill>
                  <a:srgbClr val="FF0000"/>
                </a:solidFill>
                <a:latin typeface="+mn-lt"/>
                <a:ea typeface="+mn-ea"/>
                <a:cs typeface="+mn-ea"/>
                <a:sym typeface="+mn-lt"/>
              </a:endParaRPr>
            </a:p>
            <a:p>
              <a:pPr algn="ctr" eaLnBrk="1" hangingPunct="1"/>
              <a:r>
                <a:rPr lang="zh-CN" altLang="en-US" sz="2050" b="1">
                  <a:solidFill>
                    <a:srgbClr val="FF0000"/>
                  </a:solidFill>
                  <a:latin typeface="+mn-lt"/>
                  <a:ea typeface="+mn-ea"/>
                  <a:cs typeface="+mn-ea"/>
                  <a:sym typeface="+mn-lt"/>
                </a:rPr>
                <a:t>承揽</a:t>
              </a:r>
              <a:endParaRPr lang="zh-CN" altLang="en-US" sz="2050" b="1">
                <a:solidFill>
                  <a:srgbClr val="FF0000"/>
                </a:solidFill>
                <a:latin typeface="+mn-lt"/>
                <a:ea typeface="+mn-ea"/>
                <a:cs typeface="+mn-ea"/>
                <a:sym typeface="+mn-lt"/>
              </a:endParaRPr>
            </a:p>
          </p:txBody>
        </p:sp>
        <p:sp>
          <p:nvSpPr>
            <p:cNvPr id="62470" name="AutoShape 7"/>
            <p:cNvSpPr>
              <a:spLocks noChangeArrowheads="1"/>
            </p:cNvSpPr>
            <p:nvPr/>
          </p:nvSpPr>
          <p:spPr bwMode="auto">
            <a:xfrm>
              <a:off x="4900542" y="2373309"/>
              <a:ext cx="2601792" cy="703941"/>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50">
                  <a:latin typeface="+mn-lt"/>
                  <a:ea typeface="+mn-ea"/>
                  <a:cs typeface="+mn-ea"/>
                  <a:sym typeface="+mn-lt"/>
                </a:rPr>
                <a:t>劳务用工</a:t>
              </a:r>
              <a:endParaRPr lang="zh-CN" altLang="en-US" sz="2050" b="1">
                <a:solidFill>
                  <a:srgbClr val="FF0000"/>
                </a:solidFill>
                <a:latin typeface="+mn-lt"/>
                <a:ea typeface="+mn-ea"/>
                <a:cs typeface="+mn-ea"/>
                <a:sym typeface="+mn-lt"/>
              </a:endParaRPr>
            </a:p>
          </p:txBody>
        </p:sp>
        <p:sp>
          <p:nvSpPr>
            <p:cNvPr id="62471" name="Line 8"/>
            <p:cNvSpPr>
              <a:spLocks noChangeShapeType="1"/>
            </p:cNvSpPr>
            <p:nvPr/>
          </p:nvSpPr>
          <p:spPr bwMode="auto">
            <a:xfrm>
              <a:off x="3072466" y="2092661"/>
              <a:ext cx="611839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72" name="Line 9"/>
            <p:cNvSpPr>
              <a:spLocks noChangeShapeType="1"/>
            </p:cNvSpPr>
            <p:nvPr/>
          </p:nvSpPr>
          <p:spPr bwMode="auto">
            <a:xfrm>
              <a:off x="3072464" y="2092662"/>
              <a:ext cx="0" cy="28064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73" name="Line 10"/>
            <p:cNvSpPr>
              <a:spLocks noChangeShapeType="1"/>
            </p:cNvSpPr>
            <p:nvPr/>
          </p:nvSpPr>
          <p:spPr bwMode="auto">
            <a:xfrm>
              <a:off x="6096000" y="1810464"/>
              <a:ext cx="0" cy="56284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74" name="Line 11"/>
            <p:cNvSpPr>
              <a:spLocks noChangeShapeType="1"/>
            </p:cNvSpPr>
            <p:nvPr/>
          </p:nvSpPr>
          <p:spPr bwMode="auto">
            <a:xfrm>
              <a:off x="9190861" y="2092662"/>
              <a:ext cx="0" cy="28064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75" name="Line 12"/>
            <p:cNvSpPr>
              <a:spLocks noChangeShapeType="1"/>
            </p:cNvSpPr>
            <p:nvPr/>
          </p:nvSpPr>
          <p:spPr bwMode="auto">
            <a:xfrm>
              <a:off x="3072464" y="3077248"/>
              <a:ext cx="0" cy="2108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76" name="Line 13"/>
            <p:cNvSpPr>
              <a:spLocks noChangeShapeType="1"/>
            </p:cNvSpPr>
            <p:nvPr/>
          </p:nvSpPr>
          <p:spPr bwMode="auto">
            <a:xfrm>
              <a:off x="2300301" y="3288120"/>
              <a:ext cx="16854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77" name="Line 14"/>
            <p:cNvSpPr>
              <a:spLocks noChangeShapeType="1"/>
            </p:cNvSpPr>
            <p:nvPr/>
          </p:nvSpPr>
          <p:spPr bwMode="auto">
            <a:xfrm>
              <a:off x="2298749" y="3288121"/>
              <a:ext cx="0" cy="28064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78" name="AutoShape 15"/>
            <p:cNvSpPr>
              <a:spLocks noChangeArrowheads="1"/>
            </p:cNvSpPr>
            <p:nvPr/>
          </p:nvSpPr>
          <p:spPr bwMode="auto">
            <a:xfrm>
              <a:off x="1735907" y="3812513"/>
              <a:ext cx="1125686" cy="93434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60">
                  <a:latin typeface="+mn-lt"/>
                  <a:ea typeface="+mn-ea"/>
                  <a:cs typeface="+mn-ea"/>
                  <a:sym typeface="+mn-lt"/>
                </a:rPr>
                <a:t>标准劳动用工</a:t>
              </a:r>
              <a:endParaRPr lang="zh-CN" altLang="en-US" sz="1760">
                <a:latin typeface="+mn-lt"/>
                <a:ea typeface="+mn-ea"/>
                <a:cs typeface="+mn-ea"/>
                <a:sym typeface="+mn-lt"/>
              </a:endParaRPr>
            </a:p>
          </p:txBody>
        </p:sp>
        <p:sp>
          <p:nvSpPr>
            <p:cNvPr id="62479" name="AutoShape 16"/>
            <p:cNvSpPr>
              <a:spLocks noChangeArrowheads="1"/>
            </p:cNvSpPr>
            <p:nvPr/>
          </p:nvSpPr>
          <p:spPr bwMode="auto">
            <a:xfrm>
              <a:off x="3283338" y="3818715"/>
              <a:ext cx="1336558" cy="93434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60">
                  <a:latin typeface="+mn-lt"/>
                  <a:ea typeface="+mn-ea"/>
                  <a:cs typeface="+mn-ea"/>
                  <a:sym typeface="+mn-lt"/>
                </a:rPr>
                <a:t>非标准劳动用工</a:t>
              </a:r>
              <a:endParaRPr lang="zh-CN" altLang="en-US" sz="1760">
                <a:latin typeface="+mn-lt"/>
                <a:ea typeface="+mn-ea"/>
                <a:cs typeface="+mn-ea"/>
                <a:sym typeface="+mn-lt"/>
              </a:endParaRPr>
            </a:p>
          </p:txBody>
        </p:sp>
        <p:sp>
          <p:nvSpPr>
            <p:cNvPr id="62480" name="Line 17"/>
            <p:cNvSpPr>
              <a:spLocks noChangeShapeType="1"/>
            </p:cNvSpPr>
            <p:nvPr/>
          </p:nvSpPr>
          <p:spPr bwMode="auto">
            <a:xfrm>
              <a:off x="3985727" y="3288121"/>
              <a:ext cx="0" cy="28064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81" name="Line 18"/>
            <p:cNvSpPr>
              <a:spLocks noChangeShapeType="1"/>
            </p:cNvSpPr>
            <p:nvPr/>
          </p:nvSpPr>
          <p:spPr bwMode="auto">
            <a:xfrm flipH="1">
              <a:off x="3985729" y="4905326"/>
              <a:ext cx="1550" cy="42019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82" name="Line 19"/>
            <p:cNvSpPr>
              <a:spLocks noChangeShapeType="1"/>
            </p:cNvSpPr>
            <p:nvPr/>
          </p:nvSpPr>
          <p:spPr bwMode="auto">
            <a:xfrm>
              <a:off x="2860043" y="5116197"/>
              <a:ext cx="239246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83" name="Line 20"/>
            <p:cNvSpPr>
              <a:spLocks noChangeShapeType="1"/>
            </p:cNvSpPr>
            <p:nvPr/>
          </p:nvSpPr>
          <p:spPr bwMode="auto">
            <a:xfrm>
              <a:off x="2860042" y="5116198"/>
              <a:ext cx="0" cy="28064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84" name="Line 21"/>
            <p:cNvSpPr>
              <a:spLocks noChangeShapeType="1"/>
            </p:cNvSpPr>
            <p:nvPr/>
          </p:nvSpPr>
          <p:spPr bwMode="auto">
            <a:xfrm>
              <a:off x="5252511" y="5116198"/>
              <a:ext cx="0" cy="28064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85" name="AutoShape 22"/>
            <p:cNvSpPr>
              <a:spLocks noChangeArrowheads="1"/>
            </p:cNvSpPr>
            <p:nvPr/>
          </p:nvSpPr>
          <p:spPr bwMode="auto">
            <a:xfrm>
              <a:off x="2368524" y="5309551"/>
              <a:ext cx="984589" cy="93434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60">
                  <a:solidFill>
                    <a:srgbClr val="FF0000"/>
                  </a:solidFill>
                  <a:latin typeface="+mn-lt"/>
                  <a:ea typeface="+mn-ea"/>
                  <a:cs typeface="+mn-ea"/>
                  <a:sym typeface="+mn-lt"/>
                </a:rPr>
                <a:t>劳务派遣</a:t>
              </a:r>
              <a:endParaRPr lang="zh-CN" altLang="en-US" sz="1760">
                <a:solidFill>
                  <a:srgbClr val="FF0000"/>
                </a:solidFill>
                <a:latin typeface="+mn-lt"/>
                <a:ea typeface="+mn-ea"/>
                <a:cs typeface="+mn-ea"/>
                <a:sym typeface="+mn-lt"/>
              </a:endParaRPr>
            </a:p>
          </p:txBody>
        </p:sp>
        <p:sp>
          <p:nvSpPr>
            <p:cNvPr id="62486" name="AutoShape 23"/>
            <p:cNvSpPr>
              <a:spLocks noChangeArrowheads="1"/>
            </p:cNvSpPr>
            <p:nvPr/>
          </p:nvSpPr>
          <p:spPr bwMode="auto">
            <a:xfrm>
              <a:off x="3494210" y="5309551"/>
              <a:ext cx="984589" cy="93434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60" dirty="0">
                  <a:latin typeface="+mn-lt"/>
                  <a:ea typeface="+mn-ea"/>
                  <a:cs typeface="+mn-ea"/>
                  <a:sym typeface="+mn-lt"/>
                </a:rPr>
                <a:t>非全日制</a:t>
              </a:r>
              <a:endParaRPr lang="zh-CN" altLang="en-US" sz="1760" dirty="0">
                <a:latin typeface="+mn-lt"/>
                <a:ea typeface="+mn-ea"/>
                <a:cs typeface="+mn-ea"/>
                <a:sym typeface="+mn-lt"/>
              </a:endParaRPr>
            </a:p>
          </p:txBody>
        </p:sp>
        <p:sp>
          <p:nvSpPr>
            <p:cNvPr id="62487" name="AutoShape 24"/>
            <p:cNvSpPr>
              <a:spLocks noChangeArrowheads="1"/>
            </p:cNvSpPr>
            <p:nvPr/>
          </p:nvSpPr>
          <p:spPr bwMode="auto">
            <a:xfrm>
              <a:off x="4559424" y="5309549"/>
              <a:ext cx="1114832" cy="93434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60">
                  <a:solidFill>
                    <a:srgbClr val="FF0000"/>
                  </a:solidFill>
                  <a:latin typeface="+mn-lt"/>
                  <a:ea typeface="+mn-ea"/>
                  <a:cs typeface="+mn-ea"/>
                  <a:sym typeface="+mn-lt"/>
                </a:rPr>
                <a:t>特殊</a:t>
              </a:r>
              <a:endParaRPr lang="zh-CN" altLang="en-US" sz="1760">
                <a:solidFill>
                  <a:srgbClr val="FF0000"/>
                </a:solidFill>
                <a:latin typeface="+mn-lt"/>
                <a:ea typeface="+mn-ea"/>
                <a:cs typeface="+mn-ea"/>
                <a:sym typeface="+mn-lt"/>
              </a:endParaRPr>
            </a:p>
            <a:p>
              <a:pPr algn="ctr" eaLnBrk="1" hangingPunct="1"/>
              <a:r>
                <a:rPr lang="zh-CN" altLang="en-US" sz="1760">
                  <a:solidFill>
                    <a:srgbClr val="FF0000"/>
                  </a:solidFill>
                  <a:latin typeface="+mn-lt"/>
                  <a:ea typeface="+mn-ea"/>
                  <a:cs typeface="+mn-ea"/>
                  <a:sym typeface="+mn-lt"/>
                </a:rPr>
                <a:t>用工</a:t>
              </a:r>
              <a:endParaRPr lang="zh-CN" altLang="en-US" sz="1760">
                <a:solidFill>
                  <a:srgbClr val="FF0000"/>
                </a:solidFill>
                <a:latin typeface="+mn-lt"/>
                <a:ea typeface="+mn-ea"/>
                <a:cs typeface="+mn-ea"/>
                <a:sym typeface="+mn-lt"/>
              </a:endParaRPr>
            </a:p>
          </p:txBody>
        </p:sp>
        <p:sp>
          <p:nvSpPr>
            <p:cNvPr id="62488" name="Line 25"/>
            <p:cNvSpPr>
              <a:spLocks noChangeShapeType="1"/>
            </p:cNvSpPr>
            <p:nvPr/>
          </p:nvSpPr>
          <p:spPr bwMode="auto">
            <a:xfrm>
              <a:off x="9260635" y="3218347"/>
              <a:ext cx="0" cy="2108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89" name="Line 26"/>
            <p:cNvSpPr>
              <a:spLocks noChangeShapeType="1"/>
            </p:cNvSpPr>
            <p:nvPr/>
          </p:nvSpPr>
          <p:spPr bwMode="auto">
            <a:xfrm>
              <a:off x="8486921" y="3498992"/>
              <a:ext cx="168542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90" name="Line 27"/>
            <p:cNvSpPr>
              <a:spLocks noChangeShapeType="1"/>
            </p:cNvSpPr>
            <p:nvPr/>
          </p:nvSpPr>
          <p:spPr bwMode="auto">
            <a:xfrm>
              <a:off x="8486919" y="3498994"/>
              <a:ext cx="0" cy="42019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91" name="Line 28"/>
            <p:cNvSpPr>
              <a:spLocks noChangeShapeType="1"/>
            </p:cNvSpPr>
            <p:nvPr/>
          </p:nvSpPr>
          <p:spPr bwMode="auto">
            <a:xfrm>
              <a:off x="10175448" y="3498995"/>
              <a:ext cx="0" cy="35197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1350">
                <a:cs typeface="+mn-ea"/>
                <a:sym typeface="+mn-lt"/>
              </a:endParaRPr>
            </a:p>
          </p:txBody>
        </p:sp>
        <p:sp>
          <p:nvSpPr>
            <p:cNvPr id="62492" name="AutoShape 29"/>
            <p:cNvSpPr>
              <a:spLocks noChangeArrowheads="1"/>
            </p:cNvSpPr>
            <p:nvPr/>
          </p:nvSpPr>
          <p:spPr bwMode="auto">
            <a:xfrm>
              <a:off x="8206274" y="3885247"/>
              <a:ext cx="620213" cy="145250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50">
                  <a:latin typeface="+mn-lt"/>
                  <a:ea typeface="+mn-ea"/>
                  <a:cs typeface="+mn-ea"/>
                  <a:sym typeface="+mn-lt"/>
                </a:rPr>
                <a:t>个         </a:t>
              </a:r>
              <a:endParaRPr lang="zh-CN" altLang="en-US" sz="2050">
                <a:latin typeface="+mn-lt"/>
                <a:ea typeface="+mn-ea"/>
                <a:cs typeface="+mn-ea"/>
                <a:sym typeface="+mn-lt"/>
              </a:endParaRPr>
            </a:p>
            <a:p>
              <a:pPr algn="ctr" eaLnBrk="1" hangingPunct="1"/>
              <a:r>
                <a:rPr lang="zh-CN" altLang="en-US" sz="2050">
                  <a:latin typeface="+mn-lt"/>
                  <a:ea typeface="+mn-ea"/>
                  <a:cs typeface="+mn-ea"/>
                  <a:sym typeface="+mn-lt"/>
                </a:rPr>
                <a:t>  人  </a:t>
              </a:r>
              <a:endParaRPr lang="zh-CN" altLang="en-US" sz="2050">
                <a:latin typeface="+mn-lt"/>
                <a:ea typeface="+mn-ea"/>
                <a:cs typeface="+mn-ea"/>
                <a:sym typeface="+mn-lt"/>
              </a:endParaRPr>
            </a:p>
          </p:txBody>
        </p:sp>
        <p:sp>
          <p:nvSpPr>
            <p:cNvPr id="62493" name="AutoShape 30">
              <a:hlinkClick r:id="rId1" action="ppaction://hlinkpres?slideindex=1&amp;slidetitle="/>
            </p:cNvPr>
            <p:cNvSpPr>
              <a:spLocks noChangeArrowheads="1"/>
            </p:cNvSpPr>
            <p:nvPr/>
          </p:nvSpPr>
          <p:spPr bwMode="auto">
            <a:xfrm>
              <a:off x="9753705" y="3815474"/>
              <a:ext cx="620213" cy="145250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50">
                  <a:latin typeface="+mn-lt"/>
                  <a:ea typeface="+mn-ea"/>
                  <a:cs typeface="+mn-ea"/>
                  <a:sym typeface="+mn-lt"/>
                </a:rPr>
                <a:t>组           </a:t>
              </a:r>
              <a:endParaRPr lang="zh-CN" altLang="en-US" sz="2050">
                <a:latin typeface="+mn-lt"/>
                <a:ea typeface="+mn-ea"/>
                <a:cs typeface="+mn-ea"/>
                <a:sym typeface="+mn-lt"/>
              </a:endParaRPr>
            </a:p>
            <a:p>
              <a:pPr algn="ctr" eaLnBrk="1" hangingPunct="1"/>
              <a:r>
                <a:rPr lang="zh-CN" altLang="en-US" sz="2050">
                  <a:latin typeface="+mn-lt"/>
                  <a:ea typeface="+mn-ea"/>
                  <a:cs typeface="+mn-ea"/>
                  <a:sym typeface="+mn-lt"/>
                </a:rPr>
                <a:t>  织  </a:t>
              </a:r>
              <a:endParaRPr lang="zh-CN" altLang="en-US" sz="2050">
                <a:latin typeface="+mn-lt"/>
                <a:ea typeface="+mn-ea"/>
                <a:cs typeface="+mn-ea"/>
                <a:sym typeface="+mn-lt"/>
              </a:endParaRPr>
            </a:p>
          </p:txBody>
        </p:sp>
        <p:sp>
          <p:nvSpPr>
            <p:cNvPr id="62494" name="Rectangle 37"/>
            <p:cNvSpPr>
              <a:spLocks noChangeArrowheads="1"/>
            </p:cNvSpPr>
            <p:nvPr/>
          </p:nvSpPr>
          <p:spPr bwMode="auto">
            <a:xfrm>
              <a:off x="6165774" y="3850964"/>
              <a:ext cx="1170417" cy="48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60" dirty="0">
                  <a:solidFill>
                    <a:srgbClr val="FF9933"/>
                  </a:solidFill>
                  <a:latin typeface="+mn-lt"/>
                  <a:ea typeface="+mn-ea"/>
                  <a:cs typeface="+mn-ea"/>
                  <a:sym typeface="+mn-lt"/>
                </a:rPr>
                <a:t>人才租赁</a:t>
              </a:r>
              <a:endParaRPr lang="zh-CN" altLang="en-US" sz="1760" dirty="0">
                <a:solidFill>
                  <a:srgbClr val="FF9933"/>
                </a:solidFill>
                <a:latin typeface="+mn-lt"/>
                <a:ea typeface="+mn-ea"/>
                <a:cs typeface="+mn-ea"/>
                <a:sym typeface="+mn-lt"/>
              </a:endParaRPr>
            </a:p>
          </p:txBody>
        </p:sp>
        <p:sp>
          <p:nvSpPr>
            <p:cNvPr id="62495" name="Rectangle 38"/>
            <p:cNvSpPr>
              <a:spLocks noChangeArrowheads="1"/>
            </p:cNvSpPr>
            <p:nvPr/>
          </p:nvSpPr>
          <p:spPr bwMode="auto">
            <a:xfrm>
              <a:off x="6517745" y="4976649"/>
              <a:ext cx="684467" cy="48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60" dirty="0">
                  <a:solidFill>
                    <a:srgbClr val="FF9933"/>
                  </a:solidFill>
                  <a:latin typeface="+mn-lt"/>
                  <a:ea typeface="+mn-ea"/>
                  <a:cs typeface="+mn-ea"/>
                  <a:sym typeface="+mn-lt"/>
                </a:rPr>
                <a:t>借调</a:t>
              </a:r>
              <a:endParaRPr lang="zh-CN" altLang="en-US" sz="1760" dirty="0">
                <a:solidFill>
                  <a:srgbClr val="FF9933"/>
                </a:solidFill>
                <a:latin typeface="+mn-lt"/>
                <a:ea typeface="+mn-ea"/>
                <a:cs typeface="+mn-ea"/>
                <a:sym typeface="+mn-lt"/>
              </a:endParaRPr>
            </a:p>
          </p:txBody>
        </p:sp>
        <p:sp>
          <p:nvSpPr>
            <p:cNvPr id="62496" name="Rectangle 39"/>
            <p:cNvSpPr>
              <a:spLocks noChangeArrowheads="1"/>
            </p:cNvSpPr>
            <p:nvPr/>
          </p:nvSpPr>
          <p:spPr bwMode="auto">
            <a:xfrm>
              <a:off x="6517745" y="4413807"/>
              <a:ext cx="684467" cy="48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60">
                  <a:solidFill>
                    <a:srgbClr val="FF9933"/>
                  </a:solidFill>
                  <a:latin typeface="+mn-lt"/>
                  <a:ea typeface="+mn-ea"/>
                  <a:cs typeface="+mn-ea"/>
                  <a:sym typeface="+mn-lt"/>
                </a:rPr>
                <a:t>代理</a:t>
              </a:r>
              <a:endParaRPr lang="zh-CN" altLang="en-US" sz="1760">
                <a:solidFill>
                  <a:srgbClr val="FF9933"/>
                </a:solidFill>
                <a:latin typeface="+mn-lt"/>
                <a:ea typeface="+mn-ea"/>
                <a:cs typeface="+mn-ea"/>
                <a:sym typeface="+mn-lt"/>
              </a:endParaRPr>
            </a:p>
          </p:txBody>
        </p:sp>
        <p:sp>
          <p:nvSpPr>
            <p:cNvPr id="62497" name="Rectangle 40"/>
            <p:cNvSpPr>
              <a:spLocks noChangeArrowheads="1"/>
            </p:cNvSpPr>
            <p:nvPr/>
          </p:nvSpPr>
          <p:spPr bwMode="auto">
            <a:xfrm>
              <a:off x="6517745" y="5537941"/>
              <a:ext cx="684467" cy="48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60" dirty="0">
                  <a:solidFill>
                    <a:srgbClr val="FF9933"/>
                  </a:solidFill>
                  <a:latin typeface="+mn-lt"/>
                  <a:ea typeface="+mn-ea"/>
                  <a:cs typeface="+mn-ea"/>
                  <a:sym typeface="+mn-lt"/>
                </a:rPr>
                <a:t>雇佣</a:t>
              </a:r>
              <a:endParaRPr lang="zh-CN" altLang="en-US" sz="1760" dirty="0">
                <a:solidFill>
                  <a:srgbClr val="FF9933"/>
                </a:solidFill>
                <a:latin typeface="+mn-lt"/>
                <a:ea typeface="+mn-ea"/>
                <a:cs typeface="+mn-ea"/>
                <a:sym typeface="+mn-lt"/>
              </a:endParaRPr>
            </a:p>
          </p:txBody>
        </p:sp>
      </p:grpSp>
      <p:sp>
        <p:nvSpPr>
          <p:cNvPr id="2" name="标题 1"/>
          <p:cNvSpPr>
            <a:spLocks noGrp="1"/>
          </p:cNvSpPr>
          <p:nvPr>
            <p:ph type="title"/>
          </p:nvPr>
        </p:nvSpPr>
        <p:spPr>
          <a:xfrm>
            <a:off x="899592" y="148907"/>
            <a:ext cx="5847782" cy="573527"/>
          </a:xfrm>
        </p:spPr>
        <p:txBody>
          <a:bodyPr/>
          <a:lstStyle/>
          <a:p>
            <a:r>
              <a:rPr lang="zh-CN" altLang="en-US" sz="2100" dirty="0">
                <a:latin typeface="+mn-lt"/>
                <a:ea typeface="+mn-ea"/>
                <a:cs typeface="+mn-ea"/>
                <a:sym typeface="+mn-lt"/>
              </a:rPr>
              <a:t>创新：通过用工模式创新将工资成本转化为其它</a:t>
            </a:r>
            <a:endParaRPr lang="zh-CN" altLang="en-US" sz="2100" dirty="0">
              <a:latin typeface="+mn-lt"/>
              <a:ea typeface="+mn-ea"/>
              <a:cs typeface="+mn-ea"/>
              <a:sym typeface="+mn-lt"/>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562" y="1275607"/>
            <a:ext cx="8208912" cy="3259226"/>
          </a:xfrm>
          <a:prstGeom prst="rect">
            <a:avLst/>
          </a:prstGeom>
        </p:spPr>
        <p:txBody>
          <a:bodyPr wrap="square">
            <a:spAutoFit/>
          </a:bodyPr>
          <a:lstStyle/>
          <a:p>
            <a:pPr>
              <a:spcAft>
                <a:spcPts val="880"/>
              </a:spcAft>
            </a:pPr>
            <a:r>
              <a:rPr lang="zh-CN" altLang="en-US" sz="1760" b="1" i="1" dirty="0">
                <a:solidFill>
                  <a:srgbClr val="FF0000"/>
                </a:solidFill>
                <a:cs typeface="+mn-ea"/>
                <a:sym typeface="+mn-lt"/>
              </a:rPr>
              <a:t>第六十八条</a:t>
            </a:r>
            <a:r>
              <a:rPr lang="zh-CN" altLang="en-US" sz="1760" dirty="0">
                <a:cs typeface="+mn-ea"/>
                <a:sym typeface="+mn-lt"/>
              </a:rPr>
              <a:t>　非全日制用工，是指以小时计酬为主，劳动者在同一用人单位一般</a:t>
            </a:r>
            <a:r>
              <a:rPr lang="zh-CN" altLang="en-US" sz="1760" dirty="0">
                <a:solidFill>
                  <a:srgbClr val="FF0000"/>
                </a:solidFill>
                <a:cs typeface="+mn-ea"/>
                <a:sym typeface="+mn-lt"/>
              </a:rPr>
              <a:t>平均每日工作时间不超过四小时</a:t>
            </a:r>
            <a:r>
              <a:rPr lang="zh-CN" altLang="en-US" sz="1760" dirty="0">
                <a:cs typeface="+mn-ea"/>
                <a:sym typeface="+mn-lt"/>
              </a:rPr>
              <a:t>，每周工作时间累计</a:t>
            </a:r>
            <a:r>
              <a:rPr lang="zh-CN" altLang="en-US" sz="1760" dirty="0">
                <a:solidFill>
                  <a:srgbClr val="FF0000"/>
                </a:solidFill>
                <a:cs typeface="+mn-ea"/>
                <a:sym typeface="+mn-lt"/>
              </a:rPr>
              <a:t>不超过二十四小时</a:t>
            </a:r>
            <a:r>
              <a:rPr lang="zh-CN" altLang="en-US" sz="1760" dirty="0">
                <a:cs typeface="+mn-ea"/>
                <a:sym typeface="+mn-lt"/>
              </a:rPr>
              <a:t>的用工形式。</a:t>
            </a:r>
            <a:endParaRPr lang="zh-CN" altLang="en-US" sz="1760" dirty="0">
              <a:cs typeface="+mn-ea"/>
              <a:sym typeface="+mn-lt"/>
            </a:endParaRPr>
          </a:p>
          <a:p>
            <a:pPr>
              <a:spcAft>
                <a:spcPts val="880"/>
              </a:spcAft>
            </a:pPr>
            <a:r>
              <a:rPr lang="zh-CN" altLang="en-US" sz="1760" b="1" i="1" dirty="0">
                <a:solidFill>
                  <a:srgbClr val="FF0000"/>
                </a:solidFill>
                <a:cs typeface="+mn-ea"/>
                <a:sym typeface="+mn-lt"/>
              </a:rPr>
              <a:t>第六十九条</a:t>
            </a:r>
            <a:r>
              <a:rPr lang="zh-CN" altLang="en-US" sz="1760" dirty="0">
                <a:cs typeface="+mn-ea"/>
                <a:sym typeface="+mn-lt"/>
              </a:rPr>
              <a:t>　非全日制用工双方当事人</a:t>
            </a:r>
            <a:r>
              <a:rPr lang="zh-CN" altLang="en-US" sz="1760" b="1" dirty="0">
                <a:solidFill>
                  <a:srgbClr val="FF0000"/>
                </a:solidFill>
                <a:cs typeface="+mn-ea"/>
                <a:sym typeface="+mn-lt"/>
              </a:rPr>
              <a:t>可以</a:t>
            </a:r>
            <a:r>
              <a:rPr lang="zh-CN" altLang="en-US" sz="1760" dirty="0">
                <a:solidFill>
                  <a:srgbClr val="FF0000"/>
                </a:solidFill>
                <a:cs typeface="+mn-ea"/>
                <a:sym typeface="+mn-lt"/>
              </a:rPr>
              <a:t>订立口头协议</a:t>
            </a:r>
            <a:r>
              <a:rPr lang="zh-CN" altLang="en-US" sz="1760" dirty="0">
                <a:cs typeface="+mn-ea"/>
                <a:sym typeface="+mn-lt"/>
              </a:rPr>
              <a:t>。</a:t>
            </a:r>
            <a:endParaRPr lang="zh-CN" altLang="en-US" sz="1760" dirty="0">
              <a:cs typeface="+mn-ea"/>
              <a:sym typeface="+mn-lt"/>
            </a:endParaRPr>
          </a:p>
          <a:p>
            <a:pPr>
              <a:spcAft>
                <a:spcPts val="880"/>
              </a:spcAft>
            </a:pPr>
            <a:r>
              <a:rPr lang="zh-CN" altLang="en-US" sz="1760" dirty="0">
                <a:cs typeface="+mn-ea"/>
                <a:sym typeface="+mn-lt"/>
              </a:rPr>
              <a:t>从事非全日制用工的劳动者可以与</a:t>
            </a:r>
            <a:r>
              <a:rPr lang="zh-CN" altLang="en-US" sz="1760" dirty="0">
                <a:solidFill>
                  <a:srgbClr val="FF0000"/>
                </a:solidFill>
                <a:cs typeface="+mn-ea"/>
                <a:sym typeface="+mn-lt"/>
              </a:rPr>
              <a:t>一个或者一个以上</a:t>
            </a:r>
            <a:r>
              <a:rPr lang="zh-CN" altLang="en-US" sz="1760" dirty="0">
                <a:cs typeface="+mn-ea"/>
                <a:sym typeface="+mn-lt"/>
              </a:rPr>
              <a:t>用人单位订立劳动合同；但是，后订立的劳动合同不得影响先订立的劳动合同的履行。</a:t>
            </a:r>
            <a:endParaRPr lang="zh-CN" altLang="en-US" sz="1760" dirty="0">
              <a:cs typeface="+mn-ea"/>
              <a:sym typeface="+mn-lt"/>
            </a:endParaRPr>
          </a:p>
          <a:p>
            <a:pPr>
              <a:spcAft>
                <a:spcPts val="880"/>
              </a:spcAft>
            </a:pPr>
            <a:r>
              <a:rPr lang="zh-CN" altLang="en-US" sz="1760" b="1" i="1" dirty="0">
                <a:solidFill>
                  <a:srgbClr val="FF0000"/>
                </a:solidFill>
                <a:cs typeface="+mn-ea"/>
                <a:sym typeface="+mn-lt"/>
              </a:rPr>
              <a:t>第七十一条</a:t>
            </a:r>
            <a:r>
              <a:rPr lang="zh-CN" altLang="en-US" sz="1760" dirty="0">
                <a:cs typeface="+mn-ea"/>
                <a:sym typeface="+mn-lt"/>
              </a:rPr>
              <a:t>　非全日制用工双方当事人任何一方都可以</a:t>
            </a:r>
            <a:r>
              <a:rPr lang="zh-CN" altLang="en-US" sz="1760" dirty="0">
                <a:solidFill>
                  <a:srgbClr val="FF0000"/>
                </a:solidFill>
                <a:cs typeface="+mn-ea"/>
                <a:sym typeface="+mn-lt"/>
              </a:rPr>
              <a:t>随时通知对方终止用工</a:t>
            </a:r>
            <a:r>
              <a:rPr lang="zh-CN" altLang="en-US" sz="1760" dirty="0">
                <a:cs typeface="+mn-ea"/>
                <a:sym typeface="+mn-lt"/>
              </a:rPr>
              <a:t>。终止用工，用人单位</a:t>
            </a:r>
            <a:r>
              <a:rPr lang="zh-CN" altLang="en-US" sz="1760" dirty="0">
                <a:solidFill>
                  <a:srgbClr val="FF0000"/>
                </a:solidFill>
                <a:cs typeface="+mn-ea"/>
                <a:sym typeface="+mn-lt"/>
              </a:rPr>
              <a:t>不向劳动者支付经济补偿。</a:t>
            </a:r>
            <a:endParaRPr lang="zh-CN" altLang="en-US" sz="1760" dirty="0">
              <a:solidFill>
                <a:srgbClr val="FF0000"/>
              </a:solidFill>
              <a:cs typeface="+mn-ea"/>
              <a:sym typeface="+mn-lt"/>
            </a:endParaRPr>
          </a:p>
          <a:p>
            <a:r>
              <a:rPr lang="zh-CN" altLang="en-US" sz="1760" b="1" i="1" dirty="0">
                <a:solidFill>
                  <a:srgbClr val="FF0000"/>
                </a:solidFill>
                <a:cs typeface="+mn-ea"/>
                <a:sym typeface="+mn-lt"/>
              </a:rPr>
              <a:t>第七十二条</a:t>
            </a:r>
            <a:r>
              <a:rPr lang="zh-CN" altLang="en-US" sz="1760" dirty="0">
                <a:cs typeface="+mn-ea"/>
                <a:sym typeface="+mn-lt"/>
              </a:rPr>
              <a:t>　非全日制用工小时计酬标准不得低于用人单位所在地人民政府规定的</a:t>
            </a:r>
            <a:r>
              <a:rPr lang="zh-CN" altLang="en-US" sz="1760" dirty="0">
                <a:solidFill>
                  <a:srgbClr val="FF0000"/>
                </a:solidFill>
                <a:cs typeface="+mn-ea"/>
                <a:sym typeface="+mn-lt"/>
              </a:rPr>
              <a:t>最低小时工资标准</a:t>
            </a:r>
            <a:r>
              <a:rPr lang="zh-CN" altLang="en-US" sz="1760" dirty="0">
                <a:cs typeface="+mn-ea"/>
                <a:sym typeface="+mn-lt"/>
              </a:rPr>
              <a:t>。非全日制用工劳动报酬结算</a:t>
            </a:r>
            <a:r>
              <a:rPr lang="zh-CN" altLang="en-US" sz="1760" dirty="0">
                <a:solidFill>
                  <a:srgbClr val="FF0000"/>
                </a:solidFill>
                <a:cs typeface="+mn-ea"/>
                <a:sym typeface="+mn-lt"/>
              </a:rPr>
              <a:t>支付周期最长不得超过十五日</a:t>
            </a:r>
            <a:r>
              <a:rPr lang="zh-CN" altLang="en-US" sz="1760" dirty="0">
                <a:cs typeface="+mn-ea"/>
                <a:sym typeface="+mn-lt"/>
              </a:rPr>
              <a:t>。</a:t>
            </a:r>
            <a:endParaRPr lang="zh-CN" altLang="en-US" sz="1760" dirty="0">
              <a:cs typeface="+mn-ea"/>
              <a:sym typeface="+mn-lt"/>
            </a:endParaRPr>
          </a:p>
        </p:txBody>
      </p:sp>
      <p:sp>
        <p:nvSpPr>
          <p:cNvPr id="3" name="标题 2"/>
          <p:cNvSpPr>
            <a:spLocks noGrp="1"/>
          </p:cNvSpPr>
          <p:nvPr>
            <p:ph type="title"/>
          </p:nvPr>
        </p:nvSpPr>
        <p:spPr>
          <a:xfrm>
            <a:off x="737574" y="99283"/>
            <a:ext cx="5651650" cy="573527"/>
          </a:xfrm>
        </p:spPr>
        <p:txBody>
          <a:bodyPr/>
          <a:lstStyle/>
          <a:p>
            <a:r>
              <a:rPr lang="zh-CN" altLang="en-US" dirty="0">
                <a:latin typeface="+mn-lt"/>
                <a:ea typeface="+mn-ea"/>
                <a:cs typeface="+mn-ea"/>
                <a:sym typeface="+mn-lt"/>
              </a:rPr>
              <a:t>灵活用工之非全日制用工</a:t>
            </a:r>
            <a:endParaRPr lang="zh-CN" altLang="en-US" dirty="0">
              <a:latin typeface="+mn-lt"/>
              <a:ea typeface="+mn-ea"/>
              <a:cs typeface="+mn-ea"/>
              <a:sym typeface="+mn-lt"/>
            </a:endParaRPr>
          </a:p>
        </p:txBody>
      </p:sp>
      <p:sp>
        <p:nvSpPr>
          <p:cNvPr id="4" name="矩形 3"/>
          <p:cNvSpPr/>
          <p:nvPr/>
        </p:nvSpPr>
        <p:spPr>
          <a:xfrm>
            <a:off x="629562" y="772655"/>
            <a:ext cx="7786712" cy="407932"/>
          </a:xfrm>
          <a:prstGeom prst="rect">
            <a:avLst/>
          </a:prstGeom>
        </p:spPr>
        <p:txBody>
          <a:bodyPr wrap="square">
            <a:spAutoFit/>
          </a:bodyPr>
          <a:lstStyle/>
          <a:p>
            <a:r>
              <a:rPr lang="zh-CN" altLang="en-US" sz="2050" b="1" dirty="0">
                <a:solidFill>
                  <a:srgbClr val="FF0000"/>
                </a:solidFill>
                <a:cs typeface="+mn-ea"/>
                <a:sym typeface="+mn-lt"/>
              </a:rPr>
              <a:t>非全日用工</a:t>
            </a:r>
            <a:r>
              <a:rPr lang="zh-CN" altLang="en-US" sz="2050" b="1" dirty="0">
                <a:cs typeface="+mn-ea"/>
                <a:sym typeface="+mn-lt"/>
              </a:rPr>
              <a:t>是劳动合同法中明确的一种用工形式</a:t>
            </a:r>
            <a:endParaRPr lang="zh-CN" altLang="en-US" sz="2050" b="1" dirty="0">
              <a:cs typeface="+mn-ea"/>
              <a:sym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社会保险法》58条，自愿参加社会保险的无雇工的个体工商户、未在用人单位参加社会保险的非全日制从业人员以及其他灵活就业人员，应当向社会保险经办机构申请办理社会保险登记。"/>
          <p:cNvSpPr txBox="1"/>
          <p:nvPr/>
        </p:nvSpPr>
        <p:spPr>
          <a:xfrm>
            <a:off x="467544" y="1657590"/>
            <a:ext cx="8280920" cy="1356208"/>
          </a:xfrm>
          <a:prstGeom prst="rect">
            <a:avLst/>
          </a:prstGeom>
          <a:ln w="12700">
            <a:miter lim="400000"/>
          </a:ln>
        </p:spPr>
        <p:txBody>
          <a:bodyPr wrap="square" lIns="18607" tIns="18607" rIns="18607" bIns="18607" anchor="ctr">
            <a:spAutoFit/>
          </a:bodyPr>
          <a:lstStyle/>
          <a:p>
            <a:pPr marR="167640" algn="just" defTabSz="167005">
              <a:lnSpc>
                <a:spcPct val="150000"/>
              </a:lnSpc>
              <a:defRPr sz="5200">
                <a:latin typeface="Helvetica"/>
                <a:ea typeface="Helvetica"/>
                <a:cs typeface="Helvetica"/>
                <a:sym typeface="Helvetica"/>
              </a:defRPr>
            </a:pPr>
            <a:r>
              <a:rPr sz="1905" dirty="0">
                <a:cs typeface="+mn-ea"/>
                <a:sym typeface="+mn-lt"/>
              </a:rPr>
              <a:t>《社会保险法》58条，</a:t>
            </a:r>
            <a:r>
              <a:rPr sz="1905" dirty="0">
                <a:solidFill>
                  <a:srgbClr val="FF2600"/>
                </a:solidFill>
                <a:cs typeface="+mn-ea"/>
                <a:sym typeface="+mn-lt"/>
              </a:rPr>
              <a:t>自愿参加</a:t>
            </a:r>
            <a:r>
              <a:rPr sz="1905" dirty="0">
                <a:cs typeface="+mn-ea"/>
                <a:sym typeface="+mn-lt"/>
              </a:rPr>
              <a:t>社会保险的无雇工的个体工商户、未在用人单位参加社会保险的</a:t>
            </a:r>
            <a:r>
              <a:rPr sz="1905" dirty="0">
                <a:solidFill>
                  <a:srgbClr val="FF2600"/>
                </a:solidFill>
                <a:cs typeface="+mn-ea"/>
                <a:sym typeface="+mn-lt"/>
              </a:rPr>
              <a:t>非全日制</a:t>
            </a:r>
            <a:r>
              <a:rPr sz="1905" dirty="0">
                <a:cs typeface="+mn-ea"/>
                <a:sym typeface="+mn-lt"/>
              </a:rPr>
              <a:t>从业人员以及其他灵活就业人员，应当向社会保险经办机构申请办理社会保险登记。</a:t>
            </a:r>
            <a:endParaRPr sz="1905" dirty="0">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灵活用工之非全日制用工</a:t>
            </a:r>
            <a:endParaRPr lang="zh-CN" altLang="en-US" dirty="0">
              <a:latin typeface="+mn-lt"/>
              <a:ea typeface="+mn-ea"/>
              <a:cs typeface="+mn-ea"/>
              <a:sym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灵活用工之劳务派遣用工</a:t>
            </a:r>
            <a:endParaRPr lang="zh-CN" altLang="en-US" dirty="0">
              <a:latin typeface="+mn-lt"/>
              <a:ea typeface="+mn-ea"/>
              <a:cs typeface="+mn-ea"/>
              <a:sym typeface="+mn-lt"/>
            </a:endParaRPr>
          </a:p>
        </p:txBody>
      </p:sp>
      <p:sp>
        <p:nvSpPr>
          <p:cNvPr id="4" name="矩形 3"/>
          <p:cNvSpPr/>
          <p:nvPr/>
        </p:nvSpPr>
        <p:spPr>
          <a:xfrm>
            <a:off x="491530" y="779483"/>
            <a:ext cx="7691214" cy="407932"/>
          </a:xfrm>
          <a:prstGeom prst="rect">
            <a:avLst/>
          </a:prstGeom>
        </p:spPr>
        <p:txBody>
          <a:bodyPr wrap="square">
            <a:spAutoFit/>
          </a:bodyPr>
          <a:lstStyle/>
          <a:p>
            <a:r>
              <a:rPr lang="zh-CN" altLang="en-US" sz="2050" b="1" dirty="0">
                <a:solidFill>
                  <a:srgbClr val="FF0000"/>
                </a:solidFill>
                <a:cs typeface="+mn-ea"/>
                <a:sym typeface="+mn-lt"/>
              </a:rPr>
              <a:t>劳务派遣用工</a:t>
            </a:r>
            <a:r>
              <a:rPr lang="zh-CN" altLang="en-US" sz="2050" b="1" dirty="0">
                <a:cs typeface="+mn-ea"/>
                <a:sym typeface="+mn-lt"/>
              </a:rPr>
              <a:t>是劳动合同法中明确的一种用工形式</a:t>
            </a:r>
            <a:endParaRPr lang="zh-CN" altLang="en-US" sz="2050" b="1" dirty="0">
              <a:cs typeface="+mn-ea"/>
              <a:sym typeface="+mn-lt"/>
            </a:endParaRPr>
          </a:p>
        </p:txBody>
      </p:sp>
      <p:sp>
        <p:nvSpPr>
          <p:cNvPr id="5" name="矩形 4"/>
          <p:cNvSpPr/>
          <p:nvPr/>
        </p:nvSpPr>
        <p:spPr>
          <a:xfrm>
            <a:off x="491531" y="1261704"/>
            <a:ext cx="3122971" cy="362856"/>
          </a:xfrm>
          <a:prstGeom prst="rect">
            <a:avLst/>
          </a:prstGeom>
        </p:spPr>
        <p:txBody>
          <a:bodyPr wrap="none">
            <a:spAutoFit/>
          </a:bodyPr>
          <a:lstStyle/>
          <a:p>
            <a:r>
              <a:rPr lang="zh-CN" altLang="en-US" sz="1760" b="1" dirty="0">
                <a:cs typeface="+mn-ea"/>
                <a:sym typeface="+mn-lt"/>
              </a:rPr>
              <a:t>劳务派遣用工三方之间的关系</a:t>
            </a:r>
            <a:endParaRPr lang="zh-CN" altLang="en-US" sz="1760" b="1" dirty="0">
              <a:cs typeface="+mn-ea"/>
              <a:sym typeface="+mn-lt"/>
            </a:endParaRPr>
          </a:p>
        </p:txBody>
      </p:sp>
      <p:graphicFrame>
        <p:nvGraphicFramePr>
          <p:cNvPr id="6" name="表格 5"/>
          <p:cNvGraphicFramePr>
            <a:graphicFrameLocks noGrp="1"/>
          </p:cNvGraphicFramePr>
          <p:nvPr/>
        </p:nvGraphicFramePr>
        <p:xfrm>
          <a:off x="577575" y="1635646"/>
          <a:ext cx="3551234" cy="2844034"/>
        </p:xfrm>
        <a:graphic>
          <a:graphicData uri="http://schemas.openxmlformats.org/drawingml/2006/table">
            <a:tbl>
              <a:tblPr firstRow="1" bandRow="1">
                <a:tableStyleId>{5C22544A-7EE6-4342-B048-85BDC9FD1C3A}</a:tableStyleId>
              </a:tblPr>
              <a:tblGrid>
                <a:gridCol w="1117980"/>
                <a:gridCol w="920691"/>
                <a:gridCol w="1512563"/>
              </a:tblGrid>
              <a:tr h="455297">
                <a:tc>
                  <a:txBody>
                    <a:bodyPr/>
                    <a:lstStyle/>
                    <a:p>
                      <a:pPr algn="ctr"/>
                      <a:r>
                        <a:rPr lang="zh-CN" altLang="en-US" sz="2000" dirty="0">
                          <a:solidFill>
                            <a:schemeClr val="tx1"/>
                          </a:solidFill>
                          <a:latin typeface="+mn-lt"/>
                          <a:ea typeface="+mn-ea"/>
                          <a:cs typeface="+mn-ea"/>
                          <a:sym typeface="+mn-lt"/>
                        </a:rPr>
                        <a:t>关系</a:t>
                      </a:r>
                      <a:endParaRPr lang="zh-CN" altLang="en-US" sz="20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a:solidFill>
                            <a:schemeClr val="tx1"/>
                          </a:solidFill>
                          <a:latin typeface="+mn-lt"/>
                          <a:ea typeface="+mn-ea"/>
                          <a:cs typeface="+mn-ea"/>
                          <a:sym typeface="+mn-lt"/>
                        </a:rPr>
                        <a:t>主体</a:t>
                      </a:r>
                      <a:endParaRPr lang="zh-CN" altLang="en-US" sz="20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000" dirty="0">
                          <a:solidFill>
                            <a:schemeClr val="tx1"/>
                          </a:solidFill>
                          <a:latin typeface="+mn-lt"/>
                          <a:ea typeface="+mn-ea"/>
                          <a:cs typeface="+mn-ea"/>
                          <a:sym typeface="+mn-lt"/>
                        </a:rPr>
                        <a:t>内容</a:t>
                      </a:r>
                      <a:endParaRPr lang="zh-CN" altLang="en-US" sz="20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0105">
                <a:tc>
                  <a:txBody>
                    <a:bodyPr/>
                    <a:lstStyle/>
                    <a:p>
                      <a:pPr algn="ctr"/>
                      <a:r>
                        <a:rPr lang="zh-CN" altLang="en-US" sz="1400" dirty="0">
                          <a:solidFill>
                            <a:schemeClr val="tx1"/>
                          </a:solidFill>
                          <a:latin typeface="+mn-lt"/>
                          <a:ea typeface="+mn-ea"/>
                          <a:cs typeface="+mn-ea"/>
                          <a:sym typeface="+mn-lt"/>
                        </a:rPr>
                        <a:t>合作关系</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mn-lt"/>
                          <a:ea typeface="+mn-ea"/>
                          <a:cs typeface="+mn-ea"/>
                          <a:sym typeface="+mn-lt"/>
                        </a:rPr>
                        <a:t>用人单位与用工单位</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mn-lt"/>
                          <a:ea typeface="+mn-ea"/>
                          <a:cs typeface="+mn-ea"/>
                          <a:sym typeface="+mn-lt"/>
                        </a:rPr>
                        <a:t>劳务派遣协议</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4959">
                <a:tc>
                  <a:txBody>
                    <a:bodyPr/>
                    <a:lstStyle/>
                    <a:p>
                      <a:pPr algn="ctr"/>
                      <a:r>
                        <a:rPr lang="zh-CN" altLang="en-US" sz="1400" dirty="0">
                          <a:solidFill>
                            <a:schemeClr val="tx1"/>
                          </a:solidFill>
                          <a:latin typeface="+mn-lt"/>
                          <a:ea typeface="+mn-ea"/>
                          <a:cs typeface="+mn-ea"/>
                          <a:sym typeface="+mn-lt"/>
                        </a:rPr>
                        <a:t>劳动关系</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mn-lt"/>
                          <a:ea typeface="+mn-ea"/>
                          <a:cs typeface="+mn-ea"/>
                          <a:sym typeface="+mn-lt"/>
                        </a:rPr>
                        <a:t>用人单位与劳动者</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mn-lt"/>
                          <a:ea typeface="+mn-ea"/>
                          <a:cs typeface="+mn-ea"/>
                          <a:sym typeface="+mn-lt"/>
                        </a:rPr>
                        <a:t>签订劳动合同，支付工资申报个税，缴纳社保和公积金；</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8210">
                <a:tc>
                  <a:txBody>
                    <a:bodyPr/>
                    <a:lstStyle/>
                    <a:p>
                      <a:pPr algn="ctr"/>
                      <a:r>
                        <a:rPr lang="zh-CN" altLang="en-US" sz="1400" dirty="0">
                          <a:solidFill>
                            <a:schemeClr val="tx1"/>
                          </a:solidFill>
                          <a:latin typeface="+mn-lt"/>
                          <a:ea typeface="+mn-ea"/>
                          <a:cs typeface="+mn-ea"/>
                          <a:sym typeface="+mn-lt"/>
                        </a:rPr>
                        <a:t>管理关系</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mn-lt"/>
                          <a:ea typeface="+mn-ea"/>
                          <a:cs typeface="+mn-ea"/>
                          <a:sym typeface="+mn-lt"/>
                        </a:rPr>
                        <a:t>用工单位与劳动者</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dirty="0">
                          <a:solidFill>
                            <a:schemeClr val="tx1"/>
                          </a:solidFill>
                          <a:latin typeface="+mn-lt"/>
                          <a:ea typeface="+mn-ea"/>
                          <a:cs typeface="+mn-ea"/>
                          <a:sym typeface="+mn-lt"/>
                        </a:rPr>
                        <a:t>提供劳动接受管理</a:t>
                      </a:r>
                      <a:endParaRPr lang="zh-CN" altLang="en-US" sz="1400" dirty="0">
                        <a:solidFill>
                          <a:schemeClr val="tx1"/>
                        </a:solidFill>
                        <a:latin typeface="+mn-lt"/>
                        <a:ea typeface="+mn-ea"/>
                        <a:cs typeface="+mn-ea"/>
                        <a:sym typeface="+mn-lt"/>
                      </a:endParaRPr>
                    </a:p>
                  </a:txBody>
                  <a:tcPr marL="66983" marR="66983" marT="33491" marB="33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21" name="组合 20"/>
          <p:cNvGrpSpPr/>
          <p:nvPr/>
        </p:nvGrpSpPr>
        <p:grpSpPr>
          <a:xfrm>
            <a:off x="4193958" y="1707654"/>
            <a:ext cx="4554506" cy="2592288"/>
            <a:chOff x="4508930" y="2366310"/>
            <a:chExt cx="4455558" cy="3311084"/>
          </a:xfrm>
        </p:grpSpPr>
        <p:sp>
          <p:nvSpPr>
            <p:cNvPr id="18" name="双箭头"/>
            <p:cNvSpPr/>
            <p:nvPr/>
          </p:nvSpPr>
          <p:spPr>
            <a:xfrm rot="17949509">
              <a:off x="4669979" y="3373313"/>
              <a:ext cx="1362562" cy="588480"/>
            </a:xfrm>
            <a:prstGeom prst="leftRightArrow">
              <a:avLst>
                <a:gd name="adj1" fmla="val 32000"/>
                <a:gd name="adj2" fmla="val 44000"/>
              </a:avLst>
            </a:prstGeom>
            <a:blipFill rotWithShape="1">
              <a:blip r:embed="rId1"/>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18607" tIns="18607" rIns="18607" bIns="18607" numCol="1" anchor="ctr">
              <a:noAutofit/>
            </a:bodyPr>
            <a:lstStyle/>
            <a:p>
              <a:pPr>
                <a:defRPr sz="3200">
                  <a:solidFill>
                    <a:srgbClr val="FFFFFF"/>
                  </a:solidFill>
                </a:defRPr>
              </a:pPr>
              <a:endParaRPr sz="1170">
                <a:cs typeface="+mn-ea"/>
                <a:sym typeface="+mn-lt"/>
              </a:endParaRPr>
            </a:p>
          </p:txBody>
        </p:sp>
        <p:sp>
          <p:nvSpPr>
            <p:cNvPr id="19" name="双箭头"/>
            <p:cNvSpPr/>
            <p:nvPr/>
          </p:nvSpPr>
          <p:spPr>
            <a:xfrm rot="13872117">
              <a:off x="7446862" y="3351113"/>
              <a:ext cx="1350590" cy="588480"/>
            </a:xfrm>
            <a:prstGeom prst="leftRightArrow">
              <a:avLst>
                <a:gd name="adj1" fmla="val 32000"/>
                <a:gd name="adj2" fmla="val 44000"/>
              </a:avLst>
            </a:prstGeom>
            <a:blipFill rotWithShape="1">
              <a:blip r:embed="rId1"/>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18607" tIns="18607" rIns="18607" bIns="18607" numCol="1" anchor="ctr">
              <a:noAutofit/>
            </a:bodyPr>
            <a:lstStyle/>
            <a:p>
              <a:pPr>
                <a:defRPr sz="3200">
                  <a:solidFill>
                    <a:srgbClr val="FFFFFF"/>
                  </a:solidFill>
                </a:defRPr>
              </a:pPr>
              <a:endParaRPr sz="1170">
                <a:cs typeface="+mn-ea"/>
                <a:sym typeface="+mn-lt"/>
              </a:endParaRPr>
            </a:p>
          </p:txBody>
        </p:sp>
        <p:sp>
          <p:nvSpPr>
            <p:cNvPr id="20" name="双箭头"/>
            <p:cNvSpPr/>
            <p:nvPr/>
          </p:nvSpPr>
          <p:spPr>
            <a:xfrm rot="10800000">
              <a:off x="6193590" y="4690968"/>
              <a:ext cx="1022503" cy="591038"/>
            </a:xfrm>
            <a:prstGeom prst="leftRightArrow">
              <a:avLst>
                <a:gd name="adj1" fmla="val 32000"/>
                <a:gd name="adj2" fmla="val 44000"/>
              </a:avLst>
            </a:prstGeom>
            <a:blipFill rotWithShape="1">
              <a:blip r:embed="rId1"/>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18607" tIns="18607" rIns="18607" bIns="18607" numCol="1" anchor="ctr">
              <a:noAutofit/>
            </a:bodyPr>
            <a:lstStyle/>
            <a:p>
              <a:pPr>
                <a:defRPr sz="3200">
                  <a:solidFill>
                    <a:srgbClr val="FFFFFF"/>
                  </a:solidFill>
                </a:defRPr>
              </a:pPr>
              <a:endParaRPr sz="1170">
                <a:cs typeface="+mn-ea"/>
                <a:sym typeface="+mn-lt"/>
              </a:endParaRPr>
            </a:p>
          </p:txBody>
        </p:sp>
        <p:grpSp>
          <p:nvGrpSpPr>
            <p:cNvPr id="10" name="组合 9"/>
            <p:cNvGrpSpPr/>
            <p:nvPr/>
          </p:nvGrpSpPr>
          <p:grpSpPr>
            <a:xfrm>
              <a:off x="5769006" y="2366310"/>
              <a:ext cx="1684660" cy="1044528"/>
              <a:chOff x="5911676" y="2161642"/>
              <a:chExt cx="1684660" cy="1044528"/>
            </a:xfrm>
          </p:grpSpPr>
          <p:sp>
            <p:nvSpPr>
              <p:cNvPr id="9" name="圆角矩形 8"/>
              <p:cNvSpPr/>
              <p:nvPr/>
            </p:nvSpPr>
            <p:spPr>
              <a:xfrm>
                <a:off x="5911676" y="2161642"/>
                <a:ext cx="1684660" cy="6480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60" b="1" dirty="0">
                    <a:solidFill>
                      <a:srgbClr val="FF0000"/>
                    </a:solidFill>
                    <a:cs typeface="+mn-ea"/>
                    <a:sym typeface="+mn-lt"/>
                  </a:rPr>
                  <a:t>用人单位</a:t>
                </a:r>
                <a:endParaRPr lang="zh-CN" altLang="en-US" sz="1760" b="1" dirty="0">
                  <a:solidFill>
                    <a:srgbClr val="FF0000"/>
                  </a:solidFill>
                  <a:cs typeface="+mn-ea"/>
                  <a:sym typeface="+mn-lt"/>
                </a:endParaRPr>
              </a:p>
            </p:txBody>
          </p:sp>
          <p:sp>
            <p:nvSpPr>
              <p:cNvPr id="22" name="圆角矩形 21"/>
              <p:cNvSpPr/>
              <p:nvPr/>
            </p:nvSpPr>
            <p:spPr>
              <a:xfrm>
                <a:off x="5911676" y="2809714"/>
                <a:ext cx="1684660" cy="3964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cs typeface="+mn-ea"/>
                    <a:sym typeface="+mn-lt"/>
                  </a:rPr>
                  <a:t>劳务派遣公司</a:t>
                </a:r>
                <a:endParaRPr lang="zh-CN" altLang="en-US" sz="1350" dirty="0">
                  <a:solidFill>
                    <a:schemeClr val="tx1"/>
                  </a:solidFill>
                  <a:cs typeface="+mn-ea"/>
                  <a:sym typeface="+mn-lt"/>
                </a:endParaRPr>
              </a:p>
            </p:txBody>
          </p:sp>
        </p:grpSp>
        <p:grpSp>
          <p:nvGrpSpPr>
            <p:cNvPr id="24" name="组合 23"/>
            <p:cNvGrpSpPr/>
            <p:nvPr/>
          </p:nvGrpSpPr>
          <p:grpSpPr>
            <a:xfrm>
              <a:off x="4508930" y="4632866"/>
              <a:ext cx="1684660" cy="1044528"/>
              <a:chOff x="5911676" y="2161642"/>
              <a:chExt cx="1684660" cy="1044528"/>
            </a:xfrm>
          </p:grpSpPr>
          <p:sp>
            <p:nvSpPr>
              <p:cNvPr id="25" name="圆角矩形 24"/>
              <p:cNvSpPr/>
              <p:nvPr/>
            </p:nvSpPr>
            <p:spPr>
              <a:xfrm>
                <a:off x="5911676" y="2161642"/>
                <a:ext cx="1684660" cy="6480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60" b="1" dirty="0">
                    <a:solidFill>
                      <a:srgbClr val="FF0000"/>
                    </a:solidFill>
                    <a:cs typeface="+mn-ea"/>
                    <a:sym typeface="+mn-lt"/>
                  </a:rPr>
                  <a:t>用工单位</a:t>
                </a:r>
                <a:endParaRPr lang="zh-CN" altLang="en-US" sz="1760" b="1" dirty="0">
                  <a:solidFill>
                    <a:srgbClr val="FF0000"/>
                  </a:solidFill>
                  <a:cs typeface="+mn-ea"/>
                  <a:sym typeface="+mn-lt"/>
                </a:endParaRPr>
              </a:p>
            </p:txBody>
          </p:sp>
          <p:sp>
            <p:nvSpPr>
              <p:cNvPr id="26" name="圆角矩形 25"/>
              <p:cNvSpPr/>
              <p:nvPr/>
            </p:nvSpPr>
            <p:spPr>
              <a:xfrm>
                <a:off x="5911676" y="2809714"/>
                <a:ext cx="1684660" cy="3964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cs typeface="+mn-ea"/>
                    <a:sym typeface="+mn-lt"/>
                  </a:rPr>
                  <a:t>实际工作单位</a:t>
                </a:r>
                <a:endParaRPr lang="zh-CN" altLang="en-US" sz="1350" dirty="0">
                  <a:solidFill>
                    <a:schemeClr val="tx1"/>
                  </a:solidFill>
                  <a:cs typeface="+mn-ea"/>
                  <a:sym typeface="+mn-lt"/>
                </a:endParaRPr>
              </a:p>
            </p:txBody>
          </p:sp>
        </p:grpSp>
        <p:grpSp>
          <p:nvGrpSpPr>
            <p:cNvPr id="27" name="组合 26"/>
            <p:cNvGrpSpPr/>
            <p:nvPr/>
          </p:nvGrpSpPr>
          <p:grpSpPr>
            <a:xfrm>
              <a:off x="7279828" y="4540393"/>
              <a:ext cx="1684660" cy="1044528"/>
              <a:chOff x="5911676" y="2161642"/>
              <a:chExt cx="1684660" cy="1044528"/>
            </a:xfrm>
          </p:grpSpPr>
          <p:sp>
            <p:nvSpPr>
              <p:cNvPr id="28" name="圆角矩形 27"/>
              <p:cNvSpPr/>
              <p:nvPr/>
            </p:nvSpPr>
            <p:spPr>
              <a:xfrm>
                <a:off x="5911676" y="2161642"/>
                <a:ext cx="1684660" cy="64807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60" b="1" dirty="0">
                    <a:solidFill>
                      <a:srgbClr val="FF0000"/>
                    </a:solidFill>
                    <a:cs typeface="+mn-ea"/>
                    <a:sym typeface="+mn-lt"/>
                  </a:rPr>
                  <a:t>劳动者</a:t>
                </a:r>
                <a:endParaRPr lang="zh-CN" altLang="en-US" sz="1760" b="1" dirty="0">
                  <a:solidFill>
                    <a:srgbClr val="FF0000"/>
                  </a:solidFill>
                  <a:cs typeface="+mn-ea"/>
                  <a:sym typeface="+mn-lt"/>
                </a:endParaRPr>
              </a:p>
            </p:txBody>
          </p:sp>
          <p:sp>
            <p:nvSpPr>
              <p:cNvPr id="29" name="圆角矩形 28"/>
              <p:cNvSpPr/>
              <p:nvPr/>
            </p:nvSpPr>
            <p:spPr>
              <a:xfrm>
                <a:off x="5911676" y="2809714"/>
                <a:ext cx="1684660" cy="3964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cs typeface="+mn-ea"/>
                    <a:sym typeface="+mn-lt"/>
                  </a:rPr>
                  <a:t>被派遣员工</a:t>
                </a:r>
                <a:endParaRPr lang="zh-CN" altLang="en-US" sz="1350" dirty="0">
                  <a:solidFill>
                    <a:schemeClr val="tx1"/>
                  </a:solidFill>
                  <a:cs typeface="+mn-ea"/>
                  <a:sym typeface="+mn-lt"/>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mn-lt"/>
                <a:ea typeface="+mn-ea"/>
                <a:cs typeface="+mn-ea"/>
                <a:sym typeface="+mn-lt"/>
              </a:rPr>
              <a:t>灵活用工之劳务派遣用工</a:t>
            </a:r>
            <a:endParaRPr lang="zh-CN" altLang="en-US" dirty="0">
              <a:latin typeface="+mn-lt"/>
              <a:ea typeface="+mn-ea"/>
              <a:cs typeface="+mn-ea"/>
              <a:sym typeface="+mn-lt"/>
            </a:endParaRPr>
          </a:p>
        </p:txBody>
      </p:sp>
      <p:sp>
        <p:nvSpPr>
          <p:cNvPr id="2" name="矩形 1"/>
          <p:cNvSpPr/>
          <p:nvPr/>
        </p:nvSpPr>
        <p:spPr>
          <a:xfrm>
            <a:off x="467544" y="1005576"/>
            <a:ext cx="8100900" cy="2797689"/>
          </a:xfrm>
          <a:prstGeom prst="rect">
            <a:avLst/>
          </a:prstGeom>
        </p:spPr>
        <p:txBody>
          <a:bodyPr wrap="square">
            <a:spAutoFit/>
          </a:bodyPr>
          <a:lstStyle/>
          <a:p>
            <a:pPr>
              <a:lnSpc>
                <a:spcPct val="150000"/>
              </a:lnSpc>
            </a:pPr>
            <a:r>
              <a:rPr lang="zh-CN" altLang="en-US" sz="2930" dirty="0">
                <a:cs typeface="+mn-ea"/>
                <a:sym typeface="+mn-lt"/>
              </a:rPr>
              <a:t>用工比例：</a:t>
            </a:r>
            <a:r>
              <a:rPr lang="zh-CN" altLang="en-US" sz="2930" b="1" i="1" dirty="0">
                <a:solidFill>
                  <a:srgbClr val="FF0000"/>
                </a:solidFill>
                <a:cs typeface="+mn-ea"/>
                <a:sym typeface="+mn-lt"/>
              </a:rPr>
              <a:t>不超过</a:t>
            </a:r>
            <a:r>
              <a:rPr lang="en-US" altLang="zh-CN" sz="2930" b="1" i="1" dirty="0">
                <a:solidFill>
                  <a:srgbClr val="FF0000"/>
                </a:solidFill>
                <a:cs typeface="+mn-ea"/>
                <a:sym typeface="+mn-lt"/>
              </a:rPr>
              <a:t>10</a:t>
            </a:r>
            <a:r>
              <a:rPr lang="zh-CN" altLang="en-US" sz="2930" b="1" i="1" dirty="0">
                <a:solidFill>
                  <a:srgbClr val="FF0000"/>
                </a:solidFill>
                <a:cs typeface="+mn-ea"/>
                <a:sym typeface="+mn-lt"/>
              </a:rPr>
              <a:t>％</a:t>
            </a:r>
            <a:endParaRPr lang="zh-CN" altLang="en-US" sz="2930" b="1" i="1" dirty="0">
              <a:solidFill>
                <a:srgbClr val="FF0000"/>
              </a:solidFill>
              <a:cs typeface="+mn-ea"/>
              <a:sym typeface="+mn-lt"/>
            </a:endParaRPr>
          </a:p>
          <a:p>
            <a:pPr>
              <a:lnSpc>
                <a:spcPct val="150000"/>
              </a:lnSpc>
            </a:pPr>
            <a:r>
              <a:rPr lang="zh-CN" altLang="en-US" sz="2930" dirty="0">
                <a:cs typeface="+mn-ea"/>
                <a:sym typeface="+mn-lt"/>
              </a:rPr>
              <a:t>用工岗位：</a:t>
            </a:r>
            <a:r>
              <a:rPr lang="zh-CN" altLang="en-US" sz="2930" b="1" i="1" dirty="0">
                <a:solidFill>
                  <a:srgbClr val="FF0000"/>
                </a:solidFill>
                <a:cs typeface="+mn-ea"/>
                <a:sym typeface="+mn-lt"/>
              </a:rPr>
              <a:t>临时性、辅助性、替代性</a:t>
            </a:r>
            <a:endParaRPr lang="zh-CN" altLang="en-US" sz="2930" b="1" i="1" dirty="0">
              <a:solidFill>
                <a:srgbClr val="FF0000"/>
              </a:solidFill>
              <a:cs typeface="+mn-ea"/>
              <a:sym typeface="+mn-lt"/>
            </a:endParaRPr>
          </a:p>
          <a:p>
            <a:pPr>
              <a:lnSpc>
                <a:spcPct val="150000"/>
              </a:lnSpc>
            </a:pPr>
            <a:r>
              <a:rPr lang="zh-CN" altLang="en-US" sz="2930" dirty="0">
                <a:cs typeface="+mn-ea"/>
                <a:sym typeface="+mn-lt"/>
              </a:rPr>
              <a:t>劳动合同：</a:t>
            </a:r>
            <a:r>
              <a:rPr lang="zh-CN" altLang="en-US" sz="2930" b="1" i="1" dirty="0">
                <a:solidFill>
                  <a:srgbClr val="FF0000"/>
                </a:solidFill>
                <a:cs typeface="+mn-ea"/>
                <a:sym typeface="+mn-lt"/>
              </a:rPr>
              <a:t>订立两年及以上</a:t>
            </a:r>
            <a:endParaRPr lang="zh-CN" altLang="en-US" sz="2930" b="1" i="1" dirty="0">
              <a:solidFill>
                <a:srgbClr val="FF0000"/>
              </a:solidFill>
              <a:cs typeface="+mn-ea"/>
              <a:sym typeface="+mn-lt"/>
            </a:endParaRPr>
          </a:p>
          <a:p>
            <a:pPr>
              <a:lnSpc>
                <a:spcPct val="150000"/>
              </a:lnSpc>
            </a:pPr>
            <a:r>
              <a:rPr lang="zh-CN" altLang="en-US" sz="2930" dirty="0">
                <a:cs typeface="+mn-ea"/>
                <a:sym typeface="+mn-lt"/>
              </a:rPr>
              <a:t>工作岗位：</a:t>
            </a:r>
            <a:r>
              <a:rPr lang="zh-CN" altLang="en-US" sz="2930" b="1" i="1" dirty="0">
                <a:solidFill>
                  <a:srgbClr val="FF0000"/>
                </a:solidFill>
                <a:cs typeface="+mn-ea"/>
                <a:sym typeface="+mn-lt"/>
              </a:rPr>
              <a:t>同工同酬</a:t>
            </a:r>
            <a:endParaRPr lang="zh-CN" altLang="en-US" sz="2930" b="1" i="1" dirty="0">
              <a:solidFill>
                <a:srgbClr val="FF0000"/>
              </a:solidFill>
              <a:cs typeface="+mn-ea"/>
              <a:sym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45586" y="201428"/>
            <a:ext cx="5651650" cy="573527"/>
          </a:xfrm>
        </p:spPr>
        <p:txBody>
          <a:bodyPr/>
          <a:lstStyle/>
          <a:p>
            <a:r>
              <a:rPr lang="zh-CN" altLang="en-US" dirty="0">
                <a:latin typeface="+mn-lt"/>
                <a:ea typeface="+mn-ea"/>
                <a:cs typeface="+mn-ea"/>
                <a:sym typeface="+mn-lt"/>
              </a:rPr>
              <a:t>灵活用工之实习生用工</a:t>
            </a:r>
            <a:endParaRPr lang="zh-CN" altLang="en-US" dirty="0">
              <a:latin typeface="+mn-lt"/>
              <a:ea typeface="+mn-ea"/>
              <a:cs typeface="+mn-ea"/>
              <a:sym typeface="+mn-lt"/>
            </a:endParaRPr>
          </a:p>
        </p:txBody>
      </p:sp>
      <p:sp>
        <p:nvSpPr>
          <p:cNvPr id="4" name="矩形 3"/>
          <p:cNvSpPr/>
          <p:nvPr/>
        </p:nvSpPr>
        <p:spPr>
          <a:xfrm>
            <a:off x="845587" y="943257"/>
            <a:ext cx="7937510" cy="1050609"/>
          </a:xfrm>
          <a:prstGeom prst="rect">
            <a:avLst/>
          </a:prstGeom>
        </p:spPr>
        <p:txBody>
          <a:bodyPr wrap="square">
            <a:spAutoFit/>
          </a:bodyPr>
          <a:lstStyle/>
          <a:p>
            <a:pPr>
              <a:lnSpc>
                <a:spcPct val="150000"/>
              </a:lnSpc>
            </a:pPr>
            <a:r>
              <a:rPr lang="zh-CN" altLang="en-US" sz="2345" b="1" dirty="0">
                <a:solidFill>
                  <a:srgbClr val="FF0000"/>
                </a:solidFill>
                <a:cs typeface="+mn-ea"/>
                <a:sym typeface="+mn-lt"/>
              </a:rPr>
              <a:t>实习生是一种劳务关系</a:t>
            </a:r>
            <a:r>
              <a:rPr lang="zh-CN" altLang="en-US" sz="2050" b="1" dirty="0">
                <a:cs typeface="+mn-ea"/>
                <a:sym typeface="+mn-lt"/>
              </a:rPr>
              <a:t>，校企合作的一种形式，学习社会实践的方式</a:t>
            </a:r>
            <a:endParaRPr lang="zh-CN" altLang="en-US" sz="2050" b="1" dirty="0">
              <a:cs typeface="+mn-ea"/>
              <a:sym typeface="+mn-lt"/>
            </a:endParaRPr>
          </a:p>
        </p:txBody>
      </p:sp>
      <p:sp>
        <p:nvSpPr>
          <p:cNvPr id="5" name="矩形 4"/>
          <p:cNvSpPr/>
          <p:nvPr/>
        </p:nvSpPr>
        <p:spPr>
          <a:xfrm>
            <a:off x="758952" y="1970749"/>
            <a:ext cx="7863498" cy="1633460"/>
          </a:xfrm>
          <a:prstGeom prst="rect">
            <a:avLst/>
          </a:prstGeom>
        </p:spPr>
        <p:txBody>
          <a:bodyPr wrap="square">
            <a:spAutoFit/>
          </a:bodyPr>
          <a:lstStyle/>
          <a:p>
            <a:pPr>
              <a:lnSpc>
                <a:spcPct val="200000"/>
              </a:lnSpc>
            </a:pPr>
            <a:r>
              <a:rPr lang="en-US" altLang="zh-CN" sz="1760" dirty="0">
                <a:cs typeface="+mn-ea"/>
                <a:sym typeface="+mn-lt"/>
              </a:rPr>
              <a:t>《</a:t>
            </a:r>
            <a:r>
              <a:rPr lang="zh-CN" altLang="en-US" sz="1760" dirty="0">
                <a:cs typeface="+mn-ea"/>
                <a:sym typeface="+mn-lt"/>
              </a:rPr>
              <a:t>关于贯彻执行</a:t>
            </a:r>
            <a:r>
              <a:rPr lang="en-US" altLang="zh-CN" sz="1760" dirty="0">
                <a:cs typeface="+mn-ea"/>
                <a:sym typeface="+mn-lt"/>
              </a:rPr>
              <a:t>〈</a:t>
            </a:r>
            <a:r>
              <a:rPr lang="zh-CN" altLang="en-US" sz="1760" dirty="0">
                <a:cs typeface="+mn-ea"/>
                <a:sym typeface="+mn-lt"/>
              </a:rPr>
              <a:t>中华人民共和国劳动法</a:t>
            </a:r>
            <a:r>
              <a:rPr lang="en-US" altLang="zh-CN" sz="1760" dirty="0">
                <a:cs typeface="+mn-ea"/>
                <a:sym typeface="+mn-lt"/>
              </a:rPr>
              <a:t>〉</a:t>
            </a:r>
            <a:r>
              <a:rPr lang="zh-CN" altLang="en-US" sz="1760" dirty="0">
                <a:cs typeface="+mn-ea"/>
                <a:sym typeface="+mn-lt"/>
              </a:rPr>
              <a:t>若干问题的意见</a:t>
            </a:r>
            <a:r>
              <a:rPr lang="en-US" altLang="zh-CN" sz="1760" dirty="0">
                <a:cs typeface="+mn-ea"/>
                <a:sym typeface="+mn-lt"/>
              </a:rPr>
              <a:t>》</a:t>
            </a:r>
            <a:r>
              <a:rPr lang="zh-CN" altLang="en-US" sz="1760" dirty="0">
                <a:cs typeface="+mn-ea"/>
                <a:sym typeface="+mn-lt"/>
              </a:rPr>
              <a:t>（劳部发</a:t>
            </a:r>
            <a:r>
              <a:rPr lang="en-US" altLang="zh-CN" sz="1760" dirty="0">
                <a:cs typeface="+mn-ea"/>
                <a:sym typeface="+mn-lt"/>
              </a:rPr>
              <a:t>[1995]309</a:t>
            </a:r>
            <a:r>
              <a:rPr lang="zh-CN" altLang="en-US" sz="1760" dirty="0">
                <a:cs typeface="+mn-ea"/>
                <a:sym typeface="+mn-lt"/>
              </a:rPr>
              <a:t>号）第</a:t>
            </a:r>
            <a:r>
              <a:rPr lang="en-US" altLang="zh-CN" sz="1760" dirty="0">
                <a:cs typeface="+mn-ea"/>
                <a:sym typeface="+mn-lt"/>
              </a:rPr>
              <a:t>12</a:t>
            </a:r>
            <a:r>
              <a:rPr lang="zh-CN" altLang="en-US" sz="1760" dirty="0">
                <a:cs typeface="+mn-ea"/>
                <a:sym typeface="+mn-lt"/>
              </a:rPr>
              <a:t>条明确规定：“</a:t>
            </a:r>
            <a:r>
              <a:rPr lang="zh-CN" altLang="en-US" sz="1760" dirty="0">
                <a:solidFill>
                  <a:srgbClr val="FF0000"/>
                </a:solidFill>
                <a:cs typeface="+mn-ea"/>
                <a:sym typeface="+mn-lt"/>
              </a:rPr>
              <a:t>在校生利用业余时间勤工助学，不视为就业，未建立劳动关系，可以不签订劳动合同</a:t>
            </a:r>
            <a:r>
              <a:rPr lang="zh-CN" altLang="en-US" sz="1760" dirty="0">
                <a:cs typeface="+mn-ea"/>
                <a:sym typeface="+mn-lt"/>
              </a:rPr>
              <a:t>”。</a:t>
            </a:r>
            <a:endParaRPr lang="zh-CN" altLang="en-US" sz="1760" dirty="0">
              <a:cs typeface="+mn-ea"/>
              <a:sym typeface="+mn-lt"/>
            </a:endParaRPr>
          </a:p>
        </p:txBody>
      </p:sp>
      <p:sp>
        <p:nvSpPr>
          <p:cNvPr id="6" name="勤工助学、职业校学生实习、就业实习"/>
          <p:cNvSpPr txBox="1"/>
          <p:nvPr/>
        </p:nvSpPr>
        <p:spPr>
          <a:xfrm>
            <a:off x="758952" y="3867853"/>
            <a:ext cx="4452247" cy="347662"/>
          </a:xfrm>
          <a:prstGeom prst="rect">
            <a:avLst/>
          </a:prstGeom>
          <a:ln w="12700">
            <a:miter lim="400000"/>
          </a:ln>
        </p:spPr>
        <p:txBody>
          <a:bodyPr wrap="none" lIns="18607" tIns="18607" rIns="18607" bIns="18607" anchor="ctr">
            <a:spAutoFit/>
          </a:bodyPr>
          <a:lstStyle>
            <a:lvl1pPr algn="l" defTabSz="457200">
              <a:defRPr sz="5500" b="1">
                <a:latin typeface="Times"/>
                <a:ea typeface="Times"/>
                <a:cs typeface="Times"/>
                <a:sym typeface="Times"/>
              </a:defRPr>
            </a:lvl1pPr>
          </a:lstStyle>
          <a:p>
            <a:r>
              <a:rPr sz="2015" dirty="0" err="1">
                <a:latin typeface="+mn-lt"/>
                <a:ea typeface="+mn-ea"/>
                <a:cs typeface="+mn-ea"/>
                <a:sym typeface="+mn-lt"/>
              </a:rPr>
              <a:t>勤工助学、职业校学生实习、就业实习</a:t>
            </a:r>
            <a:endParaRPr sz="2015" dirty="0">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7545" y="1167594"/>
            <a:ext cx="8478941" cy="2987485"/>
          </a:xfrm>
          <a:prstGeom prst="rect">
            <a:avLst/>
          </a:prstGeom>
        </p:spPr>
        <p:txBody>
          <a:bodyPr vert="horz" wrap="square" lIns="0" tIns="0" rIns="0" bIns="0" rtlCol="0">
            <a:spAutoFit/>
          </a:bodyPr>
          <a:lstStyle/>
          <a:p>
            <a:pPr marL="433705"/>
            <a:r>
              <a:rPr b="1" spc="-11" dirty="0" err="1">
                <a:cs typeface="+mn-ea"/>
                <a:sym typeface="+mn-lt"/>
              </a:rPr>
              <a:t>此前发布的《中华人民共和国税</a:t>
            </a:r>
            <a:r>
              <a:rPr b="1" spc="-4" dirty="0" err="1">
                <a:cs typeface="+mn-ea"/>
                <a:sym typeface="+mn-lt"/>
              </a:rPr>
              <a:t>收</a:t>
            </a:r>
            <a:r>
              <a:rPr b="1" spc="-11" dirty="0" err="1">
                <a:cs typeface="+mn-ea"/>
                <a:sym typeface="+mn-lt"/>
              </a:rPr>
              <a:t>征</a:t>
            </a:r>
            <a:r>
              <a:rPr b="1" spc="-4" dirty="0" err="1">
                <a:cs typeface="+mn-ea"/>
                <a:sym typeface="+mn-lt"/>
              </a:rPr>
              <a:t>收</a:t>
            </a:r>
            <a:r>
              <a:rPr b="1" spc="-11" dirty="0" err="1">
                <a:cs typeface="+mn-ea"/>
                <a:sym typeface="+mn-lt"/>
              </a:rPr>
              <a:t>管理</a:t>
            </a:r>
            <a:r>
              <a:rPr b="1" spc="-4" dirty="0" err="1">
                <a:cs typeface="+mn-ea"/>
                <a:sym typeface="+mn-lt"/>
              </a:rPr>
              <a:t>法</a:t>
            </a:r>
            <a:r>
              <a:rPr b="1" spc="-11" dirty="0" err="1">
                <a:cs typeface="+mn-ea"/>
                <a:sym typeface="+mn-lt"/>
              </a:rPr>
              <a:t>修订</a:t>
            </a:r>
            <a:r>
              <a:rPr b="1" spc="-4" dirty="0" err="1">
                <a:cs typeface="+mn-ea"/>
                <a:sym typeface="+mn-lt"/>
              </a:rPr>
              <a:t>草</a:t>
            </a:r>
            <a:r>
              <a:rPr b="1" dirty="0" err="1">
                <a:cs typeface="+mn-ea"/>
                <a:sym typeface="+mn-lt"/>
              </a:rPr>
              <a:t>案</a:t>
            </a:r>
            <a:r>
              <a:rPr b="1" spc="-19" dirty="0">
                <a:cs typeface="+mn-ea"/>
                <a:sym typeface="+mn-lt"/>
              </a:rPr>
              <a:t>》</a:t>
            </a:r>
            <a:endParaRPr dirty="0">
              <a:cs typeface="+mn-ea"/>
              <a:sym typeface="+mn-lt"/>
            </a:endParaRPr>
          </a:p>
          <a:p>
            <a:pPr marL="9525" marR="3810" algn="just">
              <a:lnSpc>
                <a:spcPct val="160000"/>
              </a:lnSpc>
            </a:pPr>
            <a:r>
              <a:rPr b="1" spc="-11" dirty="0">
                <a:cs typeface="+mn-ea"/>
                <a:sym typeface="+mn-lt"/>
              </a:rPr>
              <a:t>（征求意见稿）要求银行和其</a:t>
            </a:r>
            <a:r>
              <a:rPr b="1" spc="-4" dirty="0">
                <a:cs typeface="+mn-ea"/>
                <a:sym typeface="+mn-lt"/>
              </a:rPr>
              <a:t>他</a:t>
            </a:r>
            <a:r>
              <a:rPr b="1" spc="-11" dirty="0">
                <a:cs typeface="+mn-ea"/>
                <a:sym typeface="+mn-lt"/>
              </a:rPr>
              <a:t>金融</a:t>
            </a:r>
            <a:r>
              <a:rPr b="1" spc="-4" dirty="0">
                <a:cs typeface="+mn-ea"/>
                <a:sym typeface="+mn-lt"/>
              </a:rPr>
              <a:t>机</a:t>
            </a:r>
            <a:r>
              <a:rPr b="1" spc="-11" dirty="0">
                <a:cs typeface="+mn-ea"/>
                <a:sym typeface="+mn-lt"/>
              </a:rPr>
              <a:t>构</a:t>
            </a:r>
            <a:r>
              <a:rPr b="1" spc="-4" dirty="0">
                <a:cs typeface="+mn-ea"/>
                <a:sym typeface="+mn-lt"/>
              </a:rPr>
              <a:t>应</a:t>
            </a:r>
            <a:r>
              <a:rPr b="1" spc="-11" dirty="0">
                <a:cs typeface="+mn-ea"/>
                <a:sym typeface="+mn-lt"/>
              </a:rPr>
              <a:t>当按</a:t>
            </a:r>
            <a:r>
              <a:rPr b="1" spc="-4" dirty="0">
                <a:cs typeface="+mn-ea"/>
                <a:sym typeface="+mn-lt"/>
              </a:rPr>
              <a:t>照</a:t>
            </a:r>
            <a:r>
              <a:rPr b="1" spc="-11" dirty="0">
                <a:cs typeface="+mn-ea"/>
                <a:sym typeface="+mn-lt"/>
              </a:rPr>
              <a:t>规定</a:t>
            </a:r>
            <a:r>
              <a:rPr b="1" spc="-4" dirty="0">
                <a:cs typeface="+mn-ea"/>
                <a:sym typeface="+mn-lt"/>
              </a:rPr>
              <a:t>的</a:t>
            </a:r>
            <a:r>
              <a:rPr b="1" spc="-11" dirty="0">
                <a:cs typeface="+mn-ea"/>
                <a:sym typeface="+mn-lt"/>
              </a:rPr>
              <a:t>内</a:t>
            </a:r>
            <a:r>
              <a:rPr b="1" spc="-4" dirty="0">
                <a:cs typeface="+mn-ea"/>
                <a:sym typeface="+mn-lt"/>
              </a:rPr>
              <a:t>容</a:t>
            </a:r>
            <a:r>
              <a:rPr b="1" spc="-19" dirty="0">
                <a:cs typeface="+mn-ea"/>
                <a:sym typeface="+mn-lt"/>
              </a:rPr>
              <a:t>、</a:t>
            </a:r>
            <a:r>
              <a:rPr b="1" spc="-11" dirty="0">
                <a:cs typeface="+mn-ea"/>
                <a:sym typeface="+mn-lt"/>
              </a:rPr>
              <a:t>格式、时限</a:t>
            </a:r>
            <a:r>
              <a:rPr b="1" spc="-19" dirty="0">
                <a:cs typeface="+mn-ea"/>
                <a:sym typeface="+mn-lt"/>
              </a:rPr>
              <a:t>等</a:t>
            </a:r>
            <a:r>
              <a:rPr b="1" spc="-11" dirty="0">
                <a:solidFill>
                  <a:srgbClr val="FF0000"/>
                </a:solidFill>
                <a:cs typeface="+mn-ea"/>
                <a:sym typeface="+mn-lt"/>
              </a:rPr>
              <a:t>向税务机关提供</a:t>
            </a:r>
            <a:r>
              <a:rPr b="1" spc="-4" dirty="0">
                <a:solidFill>
                  <a:srgbClr val="FF0000"/>
                </a:solidFill>
                <a:cs typeface="+mn-ea"/>
                <a:sym typeface="+mn-lt"/>
              </a:rPr>
              <a:t>本</a:t>
            </a:r>
            <a:r>
              <a:rPr b="1" spc="-11" dirty="0">
                <a:solidFill>
                  <a:srgbClr val="FF0000"/>
                </a:solidFill>
                <a:cs typeface="+mn-ea"/>
                <a:sym typeface="+mn-lt"/>
              </a:rPr>
              <a:t>单位</a:t>
            </a:r>
            <a:r>
              <a:rPr b="1" spc="-4" dirty="0">
                <a:solidFill>
                  <a:srgbClr val="FF0000"/>
                </a:solidFill>
                <a:cs typeface="+mn-ea"/>
                <a:sym typeface="+mn-lt"/>
              </a:rPr>
              <a:t>掌</a:t>
            </a:r>
            <a:r>
              <a:rPr b="1" spc="-11" dirty="0">
                <a:solidFill>
                  <a:srgbClr val="FF0000"/>
                </a:solidFill>
                <a:cs typeface="+mn-ea"/>
                <a:sym typeface="+mn-lt"/>
              </a:rPr>
              <a:t>握</a:t>
            </a:r>
            <a:r>
              <a:rPr b="1" spc="-4" dirty="0">
                <a:solidFill>
                  <a:srgbClr val="FF0000"/>
                </a:solidFill>
                <a:cs typeface="+mn-ea"/>
                <a:sym typeface="+mn-lt"/>
              </a:rPr>
              <a:t>的</a:t>
            </a:r>
            <a:r>
              <a:rPr b="1" spc="-11" dirty="0">
                <a:solidFill>
                  <a:srgbClr val="FF0000"/>
                </a:solidFill>
                <a:cs typeface="+mn-ea"/>
                <a:sym typeface="+mn-lt"/>
              </a:rPr>
              <a:t>账户</a:t>
            </a:r>
            <a:r>
              <a:rPr b="1" spc="-4" dirty="0">
                <a:solidFill>
                  <a:srgbClr val="FF0000"/>
                </a:solidFill>
                <a:cs typeface="+mn-ea"/>
                <a:sym typeface="+mn-lt"/>
              </a:rPr>
              <a:t>持</a:t>
            </a:r>
            <a:r>
              <a:rPr b="1" spc="-11" dirty="0">
                <a:solidFill>
                  <a:srgbClr val="FF0000"/>
                </a:solidFill>
                <a:cs typeface="+mn-ea"/>
                <a:sym typeface="+mn-lt"/>
              </a:rPr>
              <a:t>有人</a:t>
            </a:r>
            <a:r>
              <a:rPr b="1" spc="-4" dirty="0">
                <a:solidFill>
                  <a:srgbClr val="FF0000"/>
                </a:solidFill>
                <a:cs typeface="+mn-ea"/>
                <a:sym typeface="+mn-lt"/>
              </a:rPr>
              <a:t>的</a:t>
            </a:r>
            <a:r>
              <a:rPr b="1" spc="-11" dirty="0">
                <a:solidFill>
                  <a:srgbClr val="FF0000"/>
                </a:solidFill>
                <a:cs typeface="+mn-ea"/>
                <a:sym typeface="+mn-lt"/>
              </a:rPr>
              <a:t>账</a:t>
            </a:r>
            <a:r>
              <a:rPr b="1" spc="-4" dirty="0">
                <a:solidFill>
                  <a:srgbClr val="FF0000"/>
                </a:solidFill>
                <a:cs typeface="+mn-ea"/>
                <a:sym typeface="+mn-lt"/>
              </a:rPr>
              <a:t>户</a:t>
            </a:r>
            <a:r>
              <a:rPr b="1" spc="-19" dirty="0">
                <a:solidFill>
                  <a:srgbClr val="FF0000"/>
                </a:solidFill>
                <a:cs typeface="+mn-ea"/>
                <a:sym typeface="+mn-lt"/>
              </a:rPr>
              <a:t>、</a:t>
            </a:r>
            <a:r>
              <a:rPr b="1" spc="-11" dirty="0">
                <a:solidFill>
                  <a:srgbClr val="FF0000"/>
                </a:solidFill>
                <a:cs typeface="+mn-ea"/>
                <a:sym typeface="+mn-lt"/>
              </a:rPr>
              <a:t>账号、投资收益以及账户的利</a:t>
            </a:r>
            <a:r>
              <a:rPr b="1" spc="-4" dirty="0">
                <a:solidFill>
                  <a:srgbClr val="FF0000"/>
                </a:solidFill>
                <a:cs typeface="+mn-ea"/>
                <a:sym typeface="+mn-lt"/>
              </a:rPr>
              <a:t>息</a:t>
            </a:r>
            <a:r>
              <a:rPr b="1" spc="-11" dirty="0">
                <a:solidFill>
                  <a:srgbClr val="FF0000"/>
                </a:solidFill>
                <a:cs typeface="+mn-ea"/>
                <a:sym typeface="+mn-lt"/>
              </a:rPr>
              <a:t>总额</a:t>
            </a:r>
            <a:r>
              <a:rPr b="1" spc="-4" dirty="0">
                <a:solidFill>
                  <a:srgbClr val="FF0000"/>
                </a:solidFill>
                <a:cs typeface="+mn-ea"/>
                <a:sym typeface="+mn-lt"/>
              </a:rPr>
              <a:t>、</a:t>
            </a:r>
            <a:r>
              <a:rPr b="1" spc="-11" dirty="0">
                <a:solidFill>
                  <a:srgbClr val="FF0000"/>
                </a:solidFill>
                <a:cs typeface="+mn-ea"/>
                <a:sym typeface="+mn-lt"/>
              </a:rPr>
              <a:t>期</a:t>
            </a:r>
            <a:r>
              <a:rPr b="1" spc="-4" dirty="0">
                <a:solidFill>
                  <a:srgbClr val="FF0000"/>
                </a:solidFill>
                <a:cs typeface="+mn-ea"/>
                <a:sym typeface="+mn-lt"/>
              </a:rPr>
              <a:t>末</a:t>
            </a:r>
            <a:r>
              <a:rPr b="1" spc="-11" dirty="0">
                <a:solidFill>
                  <a:srgbClr val="FF0000"/>
                </a:solidFill>
                <a:cs typeface="+mn-ea"/>
                <a:sym typeface="+mn-lt"/>
              </a:rPr>
              <a:t>余额</a:t>
            </a:r>
            <a:r>
              <a:rPr b="1" spc="-4" dirty="0">
                <a:solidFill>
                  <a:srgbClr val="FF0000"/>
                </a:solidFill>
                <a:cs typeface="+mn-ea"/>
                <a:sym typeface="+mn-lt"/>
              </a:rPr>
              <a:t>等</a:t>
            </a:r>
            <a:r>
              <a:rPr b="1" spc="-11" dirty="0">
                <a:solidFill>
                  <a:srgbClr val="FF0000"/>
                </a:solidFill>
                <a:cs typeface="+mn-ea"/>
                <a:sym typeface="+mn-lt"/>
              </a:rPr>
              <a:t>信</a:t>
            </a:r>
            <a:r>
              <a:rPr b="1" spc="-38" dirty="0">
                <a:solidFill>
                  <a:srgbClr val="FF0000"/>
                </a:solidFill>
                <a:cs typeface="+mn-ea"/>
                <a:sym typeface="+mn-lt"/>
              </a:rPr>
              <a:t>息</a:t>
            </a:r>
            <a:r>
              <a:rPr b="1" spc="-19" dirty="0">
                <a:cs typeface="+mn-ea"/>
                <a:sym typeface="+mn-lt"/>
              </a:rPr>
              <a:t>。</a:t>
            </a:r>
            <a:endParaRPr dirty="0">
              <a:cs typeface="+mn-ea"/>
              <a:sym typeface="+mn-lt"/>
            </a:endParaRPr>
          </a:p>
          <a:p>
            <a:pPr marL="9525" marR="3810" indent="424180" algn="just">
              <a:lnSpc>
                <a:spcPct val="160000"/>
              </a:lnSpc>
              <a:spcBef>
                <a:spcPts val="445"/>
              </a:spcBef>
            </a:pPr>
            <a:r>
              <a:rPr b="1" spc="-15" dirty="0">
                <a:cs typeface="+mn-ea"/>
                <a:sym typeface="+mn-lt"/>
              </a:rPr>
              <a:t>对账户持有人单笔资金往来达到</a:t>
            </a:r>
            <a:r>
              <a:rPr b="1" spc="-8" dirty="0">
                <a:cs typeface="+mn-ea"/>
                <a:sym typeface="+mn-lt"/>
              </a:rPr>
              <a:t>五</a:t>
            </a:r>
            <a:r>
              <a:rPr b="1" spc="-15" dirty="0">
                <a:cs typeface="+mn-ea"/>
                <a:sym typeface="+mn-lt"/>
              </a:rPr>
              <a:t>万</a:t>
            </a:r>
            <a:r>
              <a:rPr b="1" spc="-8" dirty="0">
                <a:cs typeface="+mn-ea"/>
                <a:sym typeface="+mn-lt"/>
              </a:rPr>
              <a:t>元</a:t>
            </a:r>
            <a:r>
              <a:rPr b="1" spc="-15" dirty="0">
                <a:cs typeface="+mn-ea"/>
                <a:sym typeface="+mn-lt"/>
              </a:rPr>
              <a:t>或者</a:t>
            </a:r>
            <a:r>
              <a:rPr b="1" spc="-8" dirty="0">
                <a:cs typeface="+mn-ea"/>
                <a:sym typeface="+mn-lt"/>
              </a:rPr>
              <a:t>一</a:t>
            </a:r>
            <a:r>
              <a:rPr b="1" spc="-15" dirty="0">
                <a:cs typeface="+mn-ea"/>
                <a:sym typeface="+mn-lt"/>
              </a:rPr>
              <a:t>日内</a:t>
            </a:r>
            <a:r>
              <a:rPr b="1" spc="-8" dirty="0">
                <a:cs typeface="+mn-ea"/>
                <a:sym typeface="+mn-lt"/>
              </a:rPr>
              <a:t>提</a:t>
            </a:r>
            <a:r>
              <a:rPr b="1" spc="-15" dirty="0">
                <a:cs typeface="+mn-ea"/>
                <a:sym typeface="+mn-lt"/>
              </a:rPr>
              <a:t>取</a:t>
            </a:r>
            <a:r>
              <a:rPr b="1" spc="-8" dirty="0">
                <a:cs typeface="+mn-ea"/>
                <a:sym typeface="+mn-lt"/>
              </a:rPr>
              <a:t>现</a:t>
            </a:r>
            <a:r>
              <a:rPr b="1" spc="-19" dirty="0">
                <a:cs typeface="+mn-ea"/>
                <a:sym typeface="+mn-lt"/>
              </a:rPr>
              <a:t>金</a:t>
            </a:r>
            <a:r>
              <a:rPr b="1" spc="-11" dirty="0">
                <a:cs typeface="+mn-ea"/>
                <a:sym typeface="+mn-lt"/>
              </a:rPr>
              <a:t>五万元以上的，银行和其他金</a:t>
            </a:r>
            <a:r>
              <a:rPr b="1" spc="-4" dirty="0">
                <a:cs typeface="+mn-ea"/>
                <a:sym typeface="+mn-lt"/>
              </a:rPr>
              <a:t>融</a:t>
            </a:r>
            <a:r>
              <a:rPr b="1" spc="-11" dirty="0">
                <a:cs typeface="+mn-ea"/>
                <a:sym typeface="+mn-lt"/>
              </a:rPr>
              <a:t>机构</a:t>
            </a:r>
            <a:r>
              <a:rPr b="1" spc="-4" dirty="0">
                <a:cs typeface="+mn-ea"/>
                <a:sym typeface="+mn-lt"/>
              </a:rPr>
              <a:t>应</a:t>
            </a:r>
            <a:r>
              <a:rPr b="1" spc="-11" dirty="0">
                <a:cs typeface="+mn-ea"/>
                <a:sym typeface="+mn-lt"/>
              </a:rPr>
              <a:t>当</a:t>
            </a:r>
            <a:r>
              <a:rPr b="1" spc="-4" dirty="0">
                <a:cs typeface="+mn-ea"/>
                <a:sym typeface="+mn-lt"/>
              </a:rPr>
              <a:t>按</a:t>
            </a:r>
            <a:r>
              <a:rPr b="1" spc="-11" dirty="0">
                <a:cs typeface="+mn-ea"/>
                <a:sym typeface="+mn-lt"/>
              </a:rPr>
              <a:t>照规</a:t>
            </a:r>
            <a:r>
              <a:rPr b="1" spc="-4" dirty="0">
                <a:cs typeface="+mn-ea"/>
                <a:sym typeface="+mn-lt"/>
              </a:rPr>
              <a:t>定</a:t>
            </a:r>
            <a:r>
              <a:rPr b="1" spc="-11" dirty="0">
                <a:cs typeface="+mn-ea"/>
                <a:sym typeface="+mn-lt"/>
              </a:rPr>
              <a:t>向税</a:t>
            </a:r>
            <a:r>
              <a:rPr b="1" spc="-4" dirty="0">
                <a:cs typeface="+mn-ea"/>
                <a:sym typeface="+mn-lt"/>
              </a:rPr>
              <a:t>务</a:t>
            </a:r>
            <a:r>
              <a:rPr b="1" spc="-11" dirty="0">
                <a:cs typeface="+mn-ea"/>
                <a:sym typeface="+mn-lt"/>
              </a:rPr>
              <a:t>机</a:t>
            </a:r>
            <a:r>
              <a:rPr b="1" spc="-4" dirty="0">
                <a:cs typeface="+mn-ea"/>
                <a:sym typeface="+mn-lt"/>
              </a:rPr>
              <a:t>关</a:t>
            </a:r>
            <a:r>
              <a:rPr b="1" spc="-19" dirty="0">
                <a:cs typeface="+mn-ea"/>
                <a:sym typeface="+mn-lt"/>
              </a:rPr>
              <a:t>提</a:t>
            </a:r>
            <a:r>
              <a:rPr b="1" spc="-11" dirty="0">
                <a:cs typeface="+mn-ea"/>
                <a:sym typeface="+mn-lt"/>
              </a:rPr>
              <a:t>交相关信息，以方便税务机关</a:t>
            </a:r>
            <a:r>
              <a:rPr b="1" spc="-4" dirty="0">
                <a:cs typeface="+mn-ea"/>
                <a:sym typeface="+mn-lt"/>
              </a:rPr>
              <a:t>进</a:t>
            </a:r>
            <a:r>
              <a:rPr b="1" spc="-11" dirty="0">
                <a:cs typeface="+mn-ea"/>
                <a:sym typeface="+mn-lt"/>
              </a:rPr>
              <a:t>行数</a:t>
            </a:r>
            <a:r>
              <a:rPr b="1" spc="-4" dirty="0">
                <a:cs typeface="+mn-ea"/>
                <a:sym typeface="+mn-lt"/>
              </a:rPr>
              <a:t>据</a:t>
            </a:r>
            <a:r>
              <a:rPr b="1" spc="-11" dirty="0">
                <a:cs typeface="+mn-ea"/>
                <a:sym typeface="+mn-lt"/>
              </a:rPr>
              <a:t>比</a:t>
            </a:r>
            <a:r>
              <a:rPr b="1" spc="-4" dirty="0">
                <a:cs typeface="+mn-ea"/>
                <a:sym typeface="+mn-lt"/>
              </a:rPr>
              <a:t>对</a:t>
            </a:r>
            <a:r>
              <a:rPr b="1" spc="-34" dirty="0">
                <a:cs typeface="+mn-ea"/>
                <a:sym typeface="+mn-lt"/>
              </a:rPr>
              <a:t>（</a:t>
            </a:r>
            <a:r>
              <a:rPr b="1" spc="-11" dirty="0">
                <a:solidFill>
                  <a:srgbClr val="FF0000"/>
                </a:solidFill>
                <a:cs typeface="+mn-ea"/>
                <a:sym typeface="+mn-lt"/>
              </a:rPr>
              <a:t>例</a:t>
            </a:r>
            <a:r>
              <a:rPr b="1" spc="-4" dirty="0">
                <a:solidFill>
                  <a:srgbClr val="FF0000"/>
                </a:solidFill>
                <a:cs typeface="+mn-ea"/>
                <a:sym typeface="+mn-lt"/>
              </a:rPr>
              <a:t>如</a:t>
            </a:r>
            <a:r>
              <a:rPr b="1" spc="-11" dirty="0">
                <a:solidFill>
                  <a:srgbClr val="FF0000"/>
                </a:solidFill>
                <a:cs typeface="+mn-ea"/>
                <a:sym typeface="+mn-lt"/>
              </a:rPr>
              <a:t>个人</a:t>
            </a:r>
            <a:r>
              <a:rPr b="1" spc="-4" dirty="0">
                <a:solidFill>
                  <a:srgbClr val="FF0000"/>
                </a:solidFill>
                <a:cs typeface="+mn-ea"/>
                <a:sym typeface="+mn-lt"/>
              </a:rPr>
              <a:t>所</a:t>
            </a:r>
            <a:r>
              <a:rPr b="1" spc="-11" dirty="0">
                <a:solidFill>
                  <a:srgbClr val="FF0000"/>
                </a:solidFill>
                <a:cs typeface="+mn-ea"/>
                <a:sym typeface="+mn-lt"/>
              </a:rPr>
              <a:t>得</a:t>
            </a:r>
            <a:r>
              <a:rPr b="1" spc="-4" dirty="0">
                <a:solidFill>
                  <a:srgbClr val="FF0000"/>
                </a:solidFill>
                <a:cs typeface="+mn-ea"/>
                <a:sym typeface="+mn-lt"/>
              </a:rPr>
              <a:t>税</a:t>
            </a:r>
            <a:r>
              <a:rPr b="1" spc="-19" dirty="0">
                <a:solidFill>
                  <a:srgbClr val="FF0000"/>
                </a:solidFill>
                <a:cs typeface="+mn-ea"/>
                <a:sym typeface="+mn-lt"/>
              </a:rPr>
              <a:t>申</a:t>
            </a:r>
            <a:r>
              <a:rPr b="1" spc="-11" dirty="0">
                <a:solidFill>
                  <a:srgbClr val="FF0000"/>
                </a:solidFill>
                <a:cs typeface="+mn-ea"/>
                <a:sym typeface="+mn-lt"/>
              </a:rPr>
              <a:t>报的交叉检</a:t>
            </a:r>
            <a:r>
              <a:rPr b="1" spc="-19" dirty="0">
                <a:solidFill>
                  <a:srgbClr val="FF0000"/>
                </a:solidFill>
                <a:cs typeface="+mn-ea"/>
                <a:sym typeface="+mn-lt"/>
              </a:rPr>
              <a:t>查</a:t>
            </a:r>
            <a:r>
              <a:rPr b="1" spc="-11" dirty="0">
                <a:cs typeface="+mn-ea"/>
                <a:sym typeface="+mn-lt"/>
              </a:rPr>
              <a:t>）并对风险进行</a:t>
            </a:r>
            <a:r>
              <a:rPr b="1" spc="-4" dirty="0">
                <a:cs typeface="+mn-ea"/>
                <a:sym typeface="+mn-lt"/>
              </a:rPr>
              <a:t>标</a:t>
            </a:r>
            <a:r>
              <a:rPr b="1" spc="-11" dirty="0">
                <a:cs typeface="+mn-ea"/>
                <a:sym typeface="+mn-lt"/>
              </a:rPr>
              <a:t>识。</a:t>
            </a:r>
            <a:endParaRPr dirty="0">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从金融机构汇集个人税收数据</a:t>
            </a:r>
            <a:endParaRPr lang="zh-CN" altLang="en-US" dirty="0">
              <a:latin typeface="+mn-lt"/>
              <a:ea typeface="+mn-ea"/>
              <a:cs typeface="+mn-ea"/>
              <a:sym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771550"/>
            <a:ext cx="8316924" cy="3138426"/>
          </a:xfrm>
          <a:prstGeom prst="rect">
            <a:avLst/>
          </a:prstGeom>
          <a:ln w="12700">
            <a:miter lim="400000"/>
          </a:ln>
        </p:spPr>
        <p:txBody>
          <a:bodyPr wrap="square" lIns="18607" tIns="18607" rIns="18607" bIns="18607" anchor="ctr">
            <a:spAutoFit/>
          </a:bodyPr>
          <a:lstStyle/>
          <a:p>
            <a:pPr defTabSz="342900">
              <a:lnSpc>
                <a:spcPct val="200000"/>
              </a:lnSpc>
            </a:pPr>
            <a:r>
              <a:rPr lang="zh-CN" altLang="en-US" sz="2015" b="1" dirty="0">
                <a:cs typeface="+mn-ea"/>
                <a:sym typeface="+mn-lt"/>
              </a:rPr>
              <a:t>实习生收入纳税，起征点是</a:t>
            </a:r>
            <a:r>
              <a:rPr lang="en-US" altLang="zh-CN" sz="2015" b="1" dirty="0">
                <a:cs typeface="+mn-ea"/>
                <a:sym typeface="+mn-lt"/>
              </a:rPr>
              <a:t>800</a:t>
            </a:r>
            <a:r>
              <a:rPr lang="zh-CN" altLang="en-US" sz="2015" b="1" dirty="0">
                <a:cs typeface="+mn-ea"/>
                <a:sym typeface="+mn-lt"/>
              </a:rPr>
              <a:t>元还是</a:t>
            </a:r>
            <a:r>
              <a:rPr lang="en-US" altLang="zh-CN" sz="2015" b="1" dirty="0">
                <a:cs typeface="+mn-ea"/>
                <a:sym typeface="+mn-lt"/>
              </a:rPr>
              <a:t>3500</a:t>
            </a:r>
            <a:r>
              <a:rPr lang="zh-CN" altLang="en-US" sz="2015" b="1" dirty="0">
                <a:cs typeface="+mn-ea"/>
                <a:sym typeface="+mn-lt"/>
              </a:rPr>
              <a:t>元？</a:t>
            </a:r>
            <a:endParaRPr lang="zh-CN" altLang="en-US" sz="2015" b="1" dirty="0">
              <a:cs typeface="+mn-ea"/>
              <a:sym typeface="+mn-lt"/>
            </a:endParaRPr>
          </a:p>
          <a:p>
            <a:pPr defTabSz="342900">
              <a:lnSpc>
                <a:spcPct val="200000"/>
              </a:lnSpc>
            </a:pPr>
            <a:r>
              <a:rPr lang="en-US" altLang="zh-CN" sz="2015" b="1" dirty="0">
                <a:cs typeface="+mn-ea"/>
                <a:sym typeface="+mn-lt"/>
              </a:rPr>
              <a:t>•2016</a:t>
            </a:r>
            <a:r>
              <a:rPr lang="zh-CN" altLang="en-US" sz="2015" b="1" dirty="0">
                <a:cs typeface="+mn-ea"/>
                <a:sym typeface="+mn-lt"/>
              </a:rPr>
              <a:t>年</a:t>
            </a:r>
            <a:r>
              <a:rPr lang="en-US" altLang="zh-CN" sz="2015" b="1" dirty="0">
                <a:cs typeface="+mn-ea"/>
                <a:sym typeface="+mn-lt"/>
              </a:rPr>
              <a:t>10</a:t>
            </a:r>
            <a:r>
              <a:rPr lang="zh-CN" altLang="en-US" sz="2015" b="1" dirty="0">
                <a:cs typeface="+mn-ea"/>
                <a:sym typeface="+mn-lt"/>
              </a:rPr>
              <a:t>月</a:t>
            </a:r>
            <a:r>
              <a:rPr lang="en-US" altLang="zh-CN" sz="2015" b="1" dirty="0">
                <a:cs typeface="+mn-ea"/>
                <a:sym typeface="+mn-lt"/>
              </a:rPr>
              <a:t>12</a:t>
            </a:r>
            <a:r>
              <a:rPr lang="zh-CN" altLang="en-US" sz="2015" b="1" dirty="0">
                <a:cs typeface="+mn-ea"/>
                <a:sym typeface="+mn-lt"/>
              </a:rPr>
              <a:t>日，对于引起舆论关注的实习生“劳务报酬税”事件，国税总局在官微上发表</a:t>
            </a:r>
            <a:r>
              <a:rPr lang="en-US" altLang="zh-CN" sz="2015" b="1" dirty="0">
                <a:cs typeface="+mn-ea"/>
                <a:sym typeface="+mn-lt"/>
              </a:rPr>
              <a:t>《【</a:t>
            </a:r>
            <a:r>
              <a:rPr lang="zh-CN" altLang="en-US" sz="2015" b="1" dirty="0">
                <a:cs typeface="+mn-ea"/>
                <a:sym typeface="+mn-lt"/>
              </a:rPr>
              <a:t>新闻澄清</a:t>
            </a:r>
            <a:r>
              <a:rPr lang="en-US" altLang="zh-CN" sz="2015" b="1" dirty="0">
                <a:cs typeface="+mn-ea"/>
                <a:sym typeface="+mn-lt"/>
              </a:rPr>
              <a:t>】</a:t>
            </a:r>
            <a:r>
              <a:rPr lang="zh-CN" altLang="en-US" sz="2015" b="1" dirty="0">
                <a:cs typeface="+mn-ea"/>
                <a:sym typeface="+mn-lt"/>
              </a:rPr>
              <a:t>实习生“劳动报酬税”是误用税收政策</a:t>
            </a:r>
            <a:r>
              <a:rPr lang="en-US" altLang="zh-CN" sz="2015" b="1" dirty="0">
                <a:cs typeface="+mn-ea"/>
                <a:sym typeface="+mn-lt"/>
              </a:rPr>
              <a:t>》</a:t>
            </a:r>
            <a:r>
              <a:rPr lang="zh-CN" altLang="en-US" sz="2015" b="1" dirty="0">
                <a:cs typeface="+mn-ea"/>
                <a:sym typeface="+mn-lt"/>
              </a:rPr>
              <a:t>，指出实习生群体被征收劳务报酬税属于企业误用税收政策。实习生工资应当按“工资、薪金报酬”处理，与正式职工享受同等税制。</a:t>
            </a:r>
            <a:endParaRPr lang="zh-CN" altLang="en-US" sz="2015" b="1" dirty="0">
              <a:cs typeface="+mn-ea"/>
              <a:sym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555526"/>
            <a:ext cx="8100900" cy="3977117"/>
          </a:xfrm>
          <a:prstGeom prst="rect">
            <a:avLst/>
          </a:prstGeom>
          <a:ln w="12700">
            <a:miter lim="400000"/>
          </a:ln>
        </p:spPr>
        <p:txBody>
          <a:bodyPr wrap="square" lIns="18607" tIns="18607" rIns="18607" bIns="18607" anchor="ctr">
            <a:spAutoFit/>
          </a:bodyPr>
          <a:lstStyle/>
          <a:p>
            <a:pPr defTabSz="342900">
              <a:lnSpc>
                <a:spcPct val="200000"/>
              </a:lnSpc>
            </a:pPr>
            <a:r>
              <a:rPr lang="zh-CN" altLang="en-US" sz="1600" b="1" dirty="0">
                <a:cs typeface="+mn-ea"/>
                <a:sym typeface="+mn-lt"/>
              </a:rPr>
              <a:t>由于大量企业在为实习生发放报酬时按照“劳务报酬所得个人所得税”的</a:t>
            </a:r>
            <a:r>
              <a:rPr lang="en-US" altLang="zh-CN" sz="1600" b="1" dirty="0">
                <a:cs typeface="+mn-ea"/>
                <a:sym typeface="+mn-lt"/>
              </a:rPr>
              <a:t>800</a:t>
            </a:r>
            <a:r>
              <a:rPr lang="zh-CN" altLang="en-US" sz="1600" b="1" dirty="0">
                <a:cs typeface="+mn-ea"/>
                <a:sym typeface="+mn-lt"/>
              </a:rPr>
              <a:t>起征点、</a:t>
            </a:r>
            <a:r>
              <a:rPr lang="en-US" altLang="zh-CN" sz="1600" b="1" dirty="0">
                <a:cs typeface="+mn-ea"/>
                <a:sym typeface="+mn-lt"/>
              </a:rPr>
              <a:t>20%</a:t>
            </a:r>
            <a:r>
              <a:rPr lang="zh-CN" altLang="en-US" sz="1600" b="1" dirty="0">
                <a:cs typeface="+mn-ea"/>
                <a:sym typeface="+mn-lt"/>
              </a:rPr>
              <a:t>税率缴税，而非个税的</a:t>
            </a:r>
            <a:r>
              <a:rPr lang="en-US" altLang="zh-CN" sz="1600" b="1" dirty="0">
                <a:cs typeface="+mn-ea"/>
                <a:sym typeface="+mn-lt"/>
              </a:rPr>
              <a:t>3500</a:t>
            </a:r>
            <a:r>
              <a:rPr lang="zh-CN" altLang="en-US" sz="1600" b="1" dirty="0">
                <a:cs typeface="+mn-ea"/>
                <a:sym typeface="+mn-lt"/>
              </a:rPr>
              <a:t>元起征点，这引起大量实习生不满。</a:t>
            </a:r>
            <a:endParaRPr lang="zh-CN" altLang="en-US" sz="1600" b="1" dirty="0">
              <a:cs typeface="+mn-ea"/>
              <a:sym typeface="+mn-lt"/>
            </a:endParaRPr>
          </a:p>
          <a:p>
            <a:pPr defTabSz="342900">
              <a:lnSpc>
                <a:spcPct val="200000"/>
              </a:lnSpc>
            </a:pPr>
            <a:r>
              <a:rPr lang="en-US" altLang="zh-CN" sz="1600" b="1" dirty="0">
                <a:cs typeface="+mn-ea"/>
                <a:sym typeface="+mn-lt"/>
              </a:rPr>
              <a:t>• </a:t>
            </a:r>
            <a:r>
              <a:rPr lang="zh-CN" altLang="en-US" sz="1600" b="1" dirty="0">
                <a:cs typeface="+mn-ea"/>
                <a:sym typeface="+mn-lt"/>
              </a:rPr>
              <a:t>对此，</a:t>
            </a:r>
            <a:r>
              <a:rPr lang="en-US" altLang="zh-CN" sz="1600" b="1" dirty="0">
                <a:cs typeface="+mn-ea"/>
                <a:sym typeface="+mn-lt"/>
              </a:rPr>
              <a:t>《</a:t>
            </a:r>
            <a:r>
              <a:rPr lang="zh-CN" altLang="en-US" sz="1600" b="1" dirty="0">
                <a:cs typeface="+mn-ea"/>
                <a:sym typeface="+mn-lt"/>
              </a:rPr>
              <a:t>澄清</a:t>
            </a:r>
            <a:r>
              <a:rPr lang="en-US" altLang="zh-CN" sz="1600" b="1" dirty="0">
                <a:cs typeface="+mn-ea"/>
                <a:sym typeface="+mn-lt"/>
              </a:rPr>
              <a:t>》</a:t>
            </a:r>
            <a:r>
              <a:rPr lang="zh-CN" altLang="en-US" sz="1600" b="1" dirty="0">
                <a:cs typeface="+mn-ea"/>
                <a:sym typeface="+mn-lt"/>
              </a:rPr>
              <a:t>指出，国税局</a:t>
            </a:r>
            <a:r>
              <a:rPr lang="en-US" altLang="zh-CN" sz="1600" b="1" dirty="0">
                <a:cs typeface="+mn-ea"/>
                <a:sym typeface="+mn-lt"/>
              </a:rPr>
              <a:t>2012</a:t>
            </a:r>
            <a:r>
              <a:rPr lang="zh-CN" altLang="en-US" sz="1600" b="1" dirty="0">
                <a:cs typeface="+mn-ea"/>
                <a:sym typeface="+mn-lt"/>
              </a:rPr>
              <a:t>年发布了</a:t>
            </a:r>
            <a:r>
              <a:rPr lang="en-US" altLang="zh-CN" sz="1600" b="1" dirty="0">
                <a:cs typeface="+mn-ea"/>
                <a:sym typeface="+mn-lt"/>
              </a:rPr>
              <a:t>《</a:t>
            </a:r>
            <a:r>
              <a:rPr lang="zh-CN" altLang="en-US" sz="1600" b="1" dirty="0">
                <a:cs typeface="+mn-ea"/>
                <a:sym typeface="+mn-lt"/>
              </a:rPr>
              <a:t>关于企业所得税应纳税所得额若干税务处理问题的公告</a:t>
            </a:r>
            <a:r>
              <a:rPr lang="en-US" altLang="zh-CN" sz="1600" b="1" dirty="0">
                <a:cs typeface="+mn-ea"/>
                <a:sym typeface="+mn-lt"/>
              </a:rPr>
              <a:t>》</a:t>
            </a:r>
            <a:r>
              <a:rPr lang="zh-CN" altLang="en-US" sz="1600" b="1" dirty="0">
                <a:cs typeface="+mn-ea"/>
                <a:sym typeface="+mn-lt"/>
              </a:rPr>
              <a:t>，其中明确规定企业雇用实习生所实际发生的费用，应区分为工资薪金支出和职工福利费支出，因而已经规定了实习生报酬的性质。同时，是否存在雇佣关系则是区分个人所得是否为“工资、薪金”的关键，与企业无雇佣关系，才可以征收劳务报酬税。发文指出实习生为企业工作是事实上的雇佣关系，而雇佣关系的存废，也不以是否签订</a:t>
            </a:r>
            <a:r>
              <a:rPr lang="en-US" altLang="zh-CN" sz="1600" b="1" dirty="0">
                <a:cs typeface="+mn-ea"/>
                <a:sym typeface="+mn-lt"/>
              </a:rPr>
              <a:t>《</a:t>
            </a:r>
            <a:r>
              <a:rPr lang="zh-CN" altLang="en-US" sz="1600" b="1" dirty="0">
                <a:cs typeface="+mn-ea"/>
                <a:sym typeface="+mn-lt"/>
              </a:rPr>
              <a:t>劳动合同</a:t>
            </a:r>
            <a:r>
              <a:rPr lang="en-US" altLang="zh-CN" sz="1600" b="1" dirty="0">
                <a:cs typeface="+mn-ea"/>
                <a:sym typeface="+mn-lt"/>
              </a:rPr>
              <a:t>》</a:t>
            </a:r>
            <a:r>
              <a:rPr lang="zh-CN" altLang="en-US" sz="1600" b="1" dirty="0">
                <a:cs typeface="+mn-ea"/>
                <a:sym typeface="+mn-lt"/>
              </a:rPr>
              <a:t>为绝对标准。</a:t>
            </a:r>
            <a:endParaRPr lang="zh-CN" altLang="en-US" sz="1600" b="1" dirty="0">
              <a:cs typeface="+mn-ea"/>
              <a:sym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国家税务总局公告2012年第15号也曾就季节工、临时工、实习生、返聘离退休人员等灵活用工人员的报酬性质明确为工资薪金所得。"/>
          <p:cNvSpPr txBox="1"/>
          <p:nvPr/>
        </p:nvSpPr>
        <p:spPr>
          <a:xfrm>
            <a:off x="575556" y="2016027"/>
            <a:ext cx="8100900" cy="949430"/>
          </a:xfrm>
          <a:prstGeom prst="rect">
            <a:avLst/>
          </a:prstGeom>
          <a:ln w="12700">
            <a:miter lim="400000"/>
          </a:ln>
        </p:spPr>
        <p:txBody>
          <a:bodyPr wrap="square" lIns="18607" tIns="18607" rIns="18607" bIns="18607" anchor="ctr">
            <a:spAutoFit/>
          </a:bodyPr>
          <a:lstStyle/>
          <a:p>
            <a:pPr algn="just">
              <a:lnSpc>
                <a:spcPct val="150000"/>
              </a:lnSpc>
              <a:defRPr sz="5300"/>
            </a:pPr>
            <a:r>
              <a:rPr sz="2100" dirty="0">
                <a:cs typeface="+mn-ea"/>
                <a:sym typeface="+mn-lt"/>
              </a:rPr>
              <a:t>国家税务总局公告2012年第15号也曾就</a:t>
            </a:r>
            <a:r>
              <a:rPr sz="2100" dirty="0">
                <a:solidFill>
                  <a:srgbClr val="FF2600"/>
                </a:solidFill>
                <a:cs typeface="+mn-ea"/>
                <a:sym typeface="+mn-lt"/>
              </a:rPr>
              <a:t>季节工、临时工、实习生、返聘离退休人员</a:t>
            </a:r>
            <a:r>
              <a:rPr sz="2100" dirty="0">
                <a:cs typeface="+mn-ea"/>
                <a:sym typeface="+mn-lt"/>
              </a:rPr>
              <a:t>等灵活用工人员的报酬性质明确为</a:t>
            </a:r>
            <a:r>
              <a:rPr sz="2100" dirty="0">
                <a:solidFill>
                  <a:srgbClr val="FF2600"/>
                </a:solidFill>
                <a:cs typeface="+mn-ea"/>
                <a:sym typeface="+mn-lt"/>
              </a:rPr>
              <a:t>工资薪金所得。</a:t>
            </a:r>
            <a:endParaRPr sz="2100" dirty="0">
              <a:solidFill>
                <a:srgbClr val="FF2600"/>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灵活用工之实习生用工</a:t>
            </a:r>
            <a:endParaRPr lang="zh-CN" altLang="en-US" dirty="0">
              <a:latin typeface="+mn-lt"/>
              <a:ea typeface="+mn-ea"/>
              <a:cs typeface="+mn-ea"/>
              <a:sym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title" idx="4294967295"/>
          </p:nvPr>
        </p:nvSpPr>
        <p:spPr>
          <a:xfrm>
            <a:off x="827583" y="141480"/>
            <a:ext cx="5666477" cy="6429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983" tIns="33491" rIns="66983" bIns="33491" numCol="1" rtlCol="0" anchor="ctr" anchorCtr="0" compatLnSpc="1">
            <a:normAutofit/>
          </a:bodyPr>
          <a:lstStyle/>
          <a:p>
            <a:pPr algn="l"/>
            <a:r>
              <a:rPr lang="zh-CN" altLang="en-US" sz="2050" b="1" dirty="0">
                <a:latin typeface="+mn-lt"/>
                <a:ea typeface="+mn-ea"/>
                <a:cs typeface="+mn-ea"/>
                <a:sym typeface="+mn-lt"/>
              </a:rPr>
              <a:t>公司人员派遣税务分析审核与补救</a:t>
            </a:r>
            <a:endParaRPr lang="zh-CN" altLang="en-US" sz="2050" b="1" dirty="0">
              <a:latin typeface="+mn-lt"/>
              <a:ea typeface="+mn-ea"/>
              <a:cs typeface="+mn-ea"/>
              <a:sym typeface="+mn-lt"/>
            </a:endParaRPr>
          </a:p>
        </p:txBody>
      </p:sp>
      <p:sp>
        <p:nvSpPr>
          <p:cNvPr id="575492" name="Text Box 4"/>
          <p:cNvSpPr txBox="1">
            <a:spLocks noChangeArrowheads="1"/>
          </p:cNvSpPr>
          <p:nvPr/>
        </p:nvSpPr>
        <p:spPr bwMode="auto">
          <a:xfrm>
            <a:off x="521549" y="1024496"/>
            <a:ext cx="8192086" cy="881460"/>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10" b="1" dirty="0">
                <a:solidFill>
                  <a:srgbClr val="FF0000"/>
                </a:solidFill>
                <a:cs typeface="+mn-ea"/>
                <a:sym typeface="+mn-lt"/>
              </a:rPr>
              <a:t>情形</a:t>
            </a:r>
            <a:r>
              <a:rPr lang="en-US" altLang="zh-CN" sz="1610" b="1" dirty="0">
                <a:solidFill>
                  <a:srgbClr val="FF0000"/>
                </a:solidFill>
                <a:cs typeface="+mn-ea"/>
                <a:sym typeface="+mn-lt"/>
              </a:rPr>
              <a:t>1</a:t>
            </a:r>
            <a:r>
              <a:rPr lang="zh-CN" altLang="en-US" sz="1610" b="1" dirty="0">
                <a:solidFill>
                  <a:srgbClr val="FF0000"/>
                </a:solidFill>
                <a:cs typeface="+mn-ea"/>
                <a:sym typeface="+mn-lt"/>
              </a:rPr>
              <a:t>：</a:t>
            </a:r>
            <a:endParaRPr lang="zh-CN" altLang="en-US" sz="1610" b="1" dirty="0">
              <a:solidFill>
                <a:srgbClr val="FF0000"/>
              </a:solidFill>
              <a:cs typeface="+mn-ea"/>
              <a:sym typeface="+mn-lt"/>
            </a:endParaRPr>
          </a:p>
          <a:p>
            <a:r>
              <a:rPr lang="zh-CN" altLang="en-US" sz="1760" b="1" dirty="0">
                <a:cs typeface="+mn-ea"/>
                <a:sym typeface="+mn-lt"/>
              </a:rPr>
              <a:t>公司人力资源统一管理，人员入职均由公司签订劳动合同，然后由统一分配到各子公司任职，由子公司负责支付工资薪金、在子公司当地缴纳社会保险。</a:t>
            </a:r>
            <a:endParaRPr lang="zh-CN" altLang="en-US" sz="1760" b="1" dirty="0">
              <a:cs typeface="+mn-ea"/>
              <a:sym typeface="+mn-lt"/>
            </a:endParaRPr>
          </a:p>
        </p:txBody>
      </p:sp>
      <p:sp>
        <p:nvSpPr>
          <p:cNvPr id="9" name="Text Box 4"/>
          <p:cNvSpPr txBox="1">
            <a:spLocks noChangeArrowheads="1"/>
          </p:cNvSpPr>
          <p:nvPr/>
        </p:nvSpPr>
        <p:spPr bwMode="auto">
          <a:xfrm>
            <a:off x="521550" y="2250740"/>
            <a:ext cx="8262917" cy="83657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200" b="1">
                <a:solidFill>
                  <a:srgbClr val="FF0000"/>
                </a:solidFill>
                <a:latin typeface="+mn-lt"/>
                <a:ea typeface="+mn-ea"/>
                <a:cs typeface="+mn-ea"/>
              </a:defRPr>
            </a:lvl1pPr>
          </a:lstStyle>
          <a:p>
            <a:r>
              <a:rPr lang="zh-CN" altLang="en-US" sz="1610" dirty="0">
                <a:sym typeface="+mn-lt"/>
              </a:rPr>
              <a:t>情形</a:t>
            </a:r>
            <a:r>
              <a:rPr lang="en-US" altLang="zh-CN" sz="1610" dirty="0">
                <a:sym typeface="+mn-lt"/>
              </a:rPr>
              <a:t>2</a:t>
            </a:r>
            <a:r>
              <a:rPr lang="zh-CN" altLang="en-US" sz="1610" dirty="0">
                <a:sym typeface="+mn-lt"/>
              </a:rPr>
              <a:t>：</a:t>
            </a:r>
            <a:endParaRPr lang="zh-CN" altLang="en-US" sz="1610" dirty="0">
              <a:sym typeface="+mn-lt"/>
            </a:endParaRPr>
          </a:p>
          <a:p>
            <a:r>
              <a:rPr lang="zh-CN" altLang="en-US" sz="1610" dirty="0">
                <a:solidFill>
                  <a:srgbClr val="000000"/>
                </a:solidFill>
                <a:sym typeface="+mn-lt"/>
              </a:rPr>
              <a:t>公司人力资源统一管理，人员入职均由公司签订劳动合同、缴纳社会保险。派遣到子公司工作，子公司实际承担社保费用及支付工资薪金。</a:t>
            </a:r>
            <a:endParaRPr lang="zh-CN" altLang="en-US" sz="1610" dirty="0">
              <a:solidFill>
                <a:srgbClr val="000000"/>
              </a:solidFill>
              <a:sym typeface="+mn-lt"/>
            </a:endParaRPr>
          </a:p>
        </p:txBody>
      </p:sp>
      <p:sp>
        <p:nvSpPr>
          <p:cNvPr id="10" name="Text Box 4"/>
          <p:cNvSpPr txBox="1">
            <a:spLocks noChangeArrowheads="1"/>
          </p:cNvSpPr>
          <p:nvPr/>
        </p:nvSpPr>
        <p:spPr bwMode="auto">
          <a:xfrm>
            <a:off x="521550" y="3526398"/>
            <a:ext cx="8262918" cy="83657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200" b="1">
                <a:solidFill>
                  <a:srgbClr val="FF0000"/>
                </a:solidFill>
                <a:latin typeface="+mn-lt"/>
                <a:ea typeface="+mn-ea"/>
                <a:cs typeface="+mn-ea"/>
              </a:defRPr>
            </a:lvl1pPr>
          </a:lstStyle>
          <a:p>
            <a:r>
              <a:rPr lang="zh-CN" altLang="en-US" sz="1610" dirty="0">
                <a:sym typeface="+mn-lt"/>
              </a:rPr>
              <a:t>情形</a:t>
            </a:r>
            <a:r>
              <a:rPr lang="en-US" altLang="zh-CN" sz="1610" dirty="0">
                <a:sym typeface="+mn-lt"/>
              </a:rPr>
              <a:t>3</a:t>
            </a:r>
            <a:r>
              <a:rPr lang="zh-CN" altLang="en-US" sz="1610" dirty="0">
                <a:sym typeface="+mn-lt"/>
              </a:rPr>
              <a:t>：</a:t>
            </a:r>
            <a:endParaRPr lang="en-US" altLang="zh-CN" sz="1610" dirty="0">
              <a:sym typeface="+mn-lt"/>
            </a:endParaRPr>
          </a:p>
          <a:p>
            <a:r>
              <a:rPr lang="zh-CN" altLang="en-US" sz="1610" dirty="0">
                <a:solidFill>
                  <a:srgbClr val="000000"/>
                </a:solidFill>
                <a:sym typeface="+mn-lt"/>
              </a:rPr>
              <a:t>公司人力资源统一管理，人员入职均由公司签订劳动合同、发放工资、缴纳社会保险。派遣到子公司工作，子公司承担公司负担的费用。</a:t>
            </a:r>
            <a:endParaRPr lang="zh-CN" altLang="en-US" sz="1610" dirty="0">
              <a:solidFill>
                <a:srgbClr val="000000"/>
              </a:solidFill>
              <a:sym typeface="+mn-lt"/>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Grp="1" noChangeArrowheads="1"/>
          </p:cNvSpPr>
          <p:nvPr>
            <p:ph type="title" idx="4294967295"/>
          </p:nvPr>
        </p:nvSpPr>
        <p:spPr>
          <a:xfrm>
            <a:off x="629563" y="164571"/>
            <a:ext cx="6080522" cy="6429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983" tIns="33491" rIns="66983" bIns="33491" numCol="1" rtlCol="0" anchor="ctr" anchorCtr="0" compatLnSpc="1">
            <a:normAutofit/>
          </a:bodyPr>
          <a:lstStyle/>
          <a:p>
            <a:pPr algn="l"/>
            <a:r>
              <a:rPr lang="zh-CN" altLang="en-US" sz="2050" b="1" dirty="0">
                <a:latin typeface="+mn-lt"/>
                <a:ea typeface="+mn-ea"/>
                <a:cs typeface="+mn-ea"/>
                <a:sym typeface="+mn-lt"/>
              </a:rPr>
              <a:t>公司人员派遣税务分析审核与补救</a:t>
            </a:r>
            <a:endParaRPr lang="zh-CN" altLang="en-US" sz="2050" b="1" dirty="0">
              <a:latin typeface="+mn-lt"/>
              <a:ea typeface="+mn-ea"/>
              <a:cs typeface="+mn-ea"/>
              <a:sym typeface="+mn-lt"/>
            </a:endParaRPr>
          </a:p>
        </p:txBody>
      </p:sp>
      <p:sp>
        <p:nvSpPr>
          <p:cNvPr id="583684" name="Text Box 4"/>
          <p:cNvSpPr txBox="1">
            <a:spLocks noChangeArrowheads="1"/>
          </p:cNvSpPr>
          <p:nvPr/>
        </p:nvSpPr>
        <p:spPr bwMode="auto">
          <a:xfrm>
            <a:off x="696737" y="1059582"/>
            <a:ext cx="7925714" cy="83657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200" b="1">
                <a:solidFill>
                  <a:srgbClr val="FF0000"/>
                </a:solidFill>
                <a:latin typeface="+mn-lt"/>
                <a:ea typeface="+mn-ea"/>
                <a:cs typeface="+mn-ea"/>
              </a:defRPr>
            </a:lvl1pPr>
          </a:lstStyle>
          <a:p>
            <a:r>
              <a:rPr lang="zh-CN" altLang="en-US" sz="1610" dirty="0">
                <a:sym typeface="+mn-lt"/>
              </a:rPr>
              <a:t>情形</a:t>
            </a:r>
            <a:r>
              <a:rPr lang="en-US" altLang="zh-CN" sz="1610" dirty="0">
                <a:sym typeface="+mn-lt"/>
              </a:rPr>
              <a:t>4</a:t>
            </a:r>
            <a:r>
              <a:rPr lang="zh-CN" altLang="en-US" sz="1610" dirty="0">
                <a:sym typeface="+mn-lt"/>
              </a:rPr>
              <a:t>：</a:t>
            </a:r>
            <a:endParaRPr lang="en-US" altLang="zh-CN" sz="1610" dirty="0">
              <a:sym typeface="+mn-lt"/>
            </a:endParaRPr>
          </a:p>
          <a:p>
            <a:r>
              <a:rPr lang="zh-CN" altLang="en-US" sz="1610" dirty="0">
                <a:solidFill>
                  <a:srgbClr val="000000"/>
                </a:solidFill>
                <a:sym typeface="+mn-lt"/>
              </a:rPr>
              <a:t>公司人力资源统一管理，人员入职均由公司签订劳动合同、发放工资、缴纳社会保险。派遣到子公司工作，子公司承担负担费用的同时支付绩效工资。</a:t>
            </a:r>
            <a:endParaRPr lang="zh-CN" altLang="en-US" sz="1610" dirty="0">
              <a:solidFill>
                <a:srgbClr val="000000"/>
              </a:solidFill>
              <a:sym typeface="+mn-lt"/>
            </a:endParaRPr>
          </a:p>
        </p:txBody>
      </p:sp>
      <p:sp>
        <p:nvSpPr>
          <p:cNvPr id="12" name="Text Box 4"/>
          <p:cNvSpPr txBox="1">
            <a:spLocks noChangeArrowheads="1"/>
          </p:cNvSpPr>
          <p:nvPr/>
        </p:nvSpPr>
        <p:spPr bwMode="auto">
          <a:xfrm>
            <a:off x="696736" y="2301527"/>
            <a:ext cx="7925714" cy="83657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200" b="1">
                <a:solidFill>
                  <a:srgbClr val="FF0000"/>
                </a:solidFill>
                <a:latin typeface="+mn-lt"/>
                <a:ea typeface="+mn-ea"/>
                <a:cs typeface="+mn-ea"/>
              </a:defRPr>
            </a:lvl1pPr>
          </a:lstStyle>
          <a:p>
            <a:r>
              <a:rPr lang="zh-CN" altLang="en-US" sz="1610" dirty="0">
                <a:sym typeface="+mn-lt"/>
              </a:rPr>
              <a:t>情形</a:t>
            </a:r>
            <a:r>
              <a:rPr lang="en-US" altLang="zh-CN" sz="1610" dirty="0">
                <a:sym typeface="+mn-lt"/>
              </a:rPr>
              <a:t>5</a:t>
            </a:r>
            <a:r>
              <a:rPr lang="zh-CN" altLang="en-US" sz="1610" dirty="0">
                <a:sym typeface="+mn-lt"/>
              </a:rPr>
              <a:t>：</a:t>
            </a:r>
            <a:endParaRPr lang="en-US" altLang="zh-CN" sz="1610" dirty="0">
              <a:sym typeface="+mn-lt"/>
            </a:endParaRPr>
          </a:p>
          <a:p>
            <a:r>
              <a:rPr lang="zh-CN" altLang="en-US" sz="1610" dirty="0">
                <a:solidFill>
                  <a:srgbClr val="000000"/>
                </a:solidFill>
                <a:sym typeface="+mn-lt"/>
              </a:rPr>
              <a:t>公司人力资源统一管理，人员入职均由公司签订劳动合同、发放工资、缴纳社会保险。派遣到子公司工作，与子公司签订服务协议，收取相关服务费。</a:t>
            </a:r>
            <a:endParaRPr lang="zh-CN" altLang="en-US" sz="1610" dirty="0">
              <a:solidFill>
                <a:srgbClr val="000000"/>
              </a:solidFill>
              <a:sym typeface="+mn-lt"/>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idx="4294967295"/>
          </p:nvPr>
        </p:nvSpPr>
        <p:spPr>
          <a:xfrm>
            <a:off x="665001" y="87963"/>
            <a:ext cx="6081713" cy="6429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983" tIns="33491" rIns="66983" bIns="33491" numCol="1" rtlCol="0" anchor="ctr" anchorCtr="0" compatLnSpc="1">
            <a:normAutofit/>
          </a:bodyPr>
          <a:lstStyle/>
          <a:p>
            <a:pPr algn="l"/>
            <a:r>
              <a:rPr lang="zh-CN" altLang="en-US" sz="2050" b="1" dirty="0">
                <a:latin typeface="+mn-lt"/>
                <a:ea typeface="+mn-ea"/>
                <a:cs typeface="+mn-ea"/>
                <a:sym typeface="+mn-lt"/>
              </a:rPr>
              <a:t>社保，能否无限期追征？</a:t>
            </a:r>
            <a:endParaRPr lang="zh-CN" altLang="en-US" sz="2050" b="1" dirty="0">
              <a:latin typeface="+mn-lt"/>
              <a:ea typeface="+mn-ea"/>
              <a:cs typeface="+mn-ea"/>
              <a:sym typeface="+mn-lt"/>
            </a:endParaRPr>
          </a:p>
        </p:txBody>
      </p:sp>
      <p:sp>
        <p:nvSpPr>
          <p:cNvPr id="636932" name="Rectangle 4"/>
          <p:cNvSpPr>
            <a:spLocks noChangeArrowheads="1"/>
          </p:cNvSpPr>
          <p:nvPr/>
        </p:nvSpPr>
        <p:spPr bwMode="auto">
          <a:xfrm>
            <a:off x="521550" y="865590"/>
            <a:ext cx="5406316" cy="40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50" b="1" dirty="0">
                <a:solidFill>
                  <a:srgbClr val="FF0000"/>
                </a:solidFill>
                <a:latin typeface="+mn-lt"/>
                <a:ea typeface="+mn-ea"/>
                <a:cs typeface="+mn-ea"/>
                <a:sym typeface="+mn-lt"/>
              </a:rPr>
              <a:t>《</a:t>
            </a:r>
            <a:r>
              <a:rPr lang="zh-CN" altLang="en-US" sz="2050" b="1" dirty="0">
                <a:solidFill>
                  <a:srgbClr val="FF0000"/>
                </a:solidFill>
                <a:latin typeface="+mn-lt"/>
                <a:ea typeface="+mn-ea"/>
                <a:cs typeface="+mn-ea"/>
                <a:sym typeface="+mn-lt"/>
              </a:rPr>
              <a:t>劳动保障监察条例</a:t>
            </a:r>
            <a:r>
              <a:rPr lang="en-US" altLang="zh-CN" sz="2050" b="1" dirty="0">
                <a:solidFill>
                  <a:srgbClr val="FF0000"/>
                </a:solidFill>
                <a:latin typeface="+mn-lt"/>
                <a:ea typeface="+mn-ea"/>
                <a:cs typeface="+mn-ea"/>
                <a:sym typeface="+mn-lt"/>
              </a:rPr>
              <a:t>》</a:t>
            </a:r>
            <a:r>
              <a:rPr lang="zh-CN" altLang="en-US" sz="2050" b="1" dirty="0">
                <a:solidFill>
                  <a:srgbClr val="FF0000"/>
                </a:solidFill>
                <a:latin typeface="+mn-lt"/>
                <a:ea typeface="+mn-ea"/>
                <a:cs typeface="+mn-ea"/>
                <a:sym typeface="+mn-lt"/>
              </a:rPr>
              <a:t>（国务院令第</a:t>
            </a:r>
            <a:r>
              <a:rPr lang="en-US" altLang="zh-CN" sz="2050" b="1" dirty="0">
                <a:solidFill>
                  <a:srgbClr val="FF0000"/>
                </a:solidFill>
                <a:latin typeface="+mn-lt"/>
                <a:ea typeface="+mn-ea"/>
                <a:cs typeface="+mn-ea"/>
                <a:sym typeface="+mn-lt"/>
              </a:rPr>
              <a:t>423</a:t>
            </a:r>
            <a:r>
              <a:rPr lang="zh-CN" altLang="en-US" sz="2050" b="1" dirty="0">
                <a:solidFill>
                  <a:srgbClr val="FF0000"/>
                </a:solidFill>
                <a:latin typeface="+mn-lt"/>
                <a:ea typeface="+mn-ea"/>
                <a:cs typeface="+mn-ea"/>
                <a:sym typeface="+mn-lt"/>
              </a:rPr>
              <a:t>号）</a:t>
            </a:r>
            <a:endParaRPr lang="zh-CN" altLang="en-US" sz="2050" b="1" dirty="0">
              <a:solidFill>
                <a:srgbClr val="FF0000"/>
              </a:solidFill>
              <a:latin typeface="+mn-lt"/>
              <a:ea typeface="+mn-ea"/>
              <a:cs typeface="+mn-ea"/>
              <a:sym typeface="+mn-lt"/>
            </a:endParaRPr>
          </a:p>
        </p:txBody>
      </p:sp>
      <p:sp>
        <p:nvSpPr>
          <p:cNvPr id="636935" name="AutoShape 7" descr="u=375813209,3710392300&amp;fm=27&amp;gp=0"/>
          <p:cNvSpPr>
            <a:spLocks noChangeAspect="1" noChangeArrowheads="1"/>
          </p:cNvSpPr>
          <p:nvPr/>
        </p:nvSpPr>
        <p:spPr bwMode="auto">
          <a:xfrm>
            <a:off x="4460362" y="2459530"/>
            <a:ext cx="223277" cy="223277"/>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sz="1350">
              <a:cs typeface="+mn-ea"/>
              <a:sym typeface="+mn-lt"/>
            </a:endParaRPr>
          </a:p>
        </p:txBody>
      </p:sp>
      <p:sp>
        <p:nvSpPr>
          <p:cNvPr id="636936" name="AutoShape 8" descr="Z"/>
          <p:cNvSpPr>
            <a:spLocks noChangeAspect="1" noChangeArrowheads="1"/>
          </p:cNvSpPr>
          <p:nvPr/>
        </p:nvSpPr>
        <p:spPr bwMode="auto">
          <a:xfrm>
            <a:off x="4460362" y="2459530"/>
            <a:ext cx="223277" cy="223277"/>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sz="1350">
              <a:cs typeface="+mn-ea"/>
              <a:sym typeface="+mn-lt"/>
            </a:endParaRPr>
          </a:p>
        </p:txBody>
      </p:sp>
      <p:sp>
        <p:nvSpPr>
          <p:cNvPr id="636940" name="Rectangle 12"/>
          <p:cNvSpPr>
            <a:spLocks noChangeArrowheads="1"/>
          </p:cNvSpPr>
          <p:nvPr/>
        </p:nvSpPr>
        <p:spPr bwMode="auto">
          <a:xfrm>
            <a:off x="665001" y="1333353"/>
            <a:ext cx="8227479" cy="286232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200000"/>
              </a:lnSpc>
            </a:pPr>
            <a:r>
              <a:rPr lang="zh-CN" altLang="en-US" b="1" dirty="0">
                <a:effectLst>
                  <a:outerShdw blurRad="38100" dist="38100" dir="2700000" algn="tl">
                    <a:srgbClr val="C0C0C0"/>
                  </a:outerShdw>
                </a:effectLst>
                <a:cs typeface="+mn-ea"/>
                <a:sym typeface="+mn-lt"/>
              </a:rPr>
              <a:t>　</a:t>
            </a:r>
            <a:r>
              <a:rPr lang="zh-CN" altLang="en-US" b="1" dirty="0">
                <a:cs typeface="+mn-ea"/>
                <a:sym typeface="+mn-lt"/>
              </a:rPr>
              <a:t>第二十条 违反劳动保障法律、法规或者规章的行为在２年内未被劳动保障行政部门发现，也未被举报、投诉的，劳动保障行政部门不再查处。</a:t>
            </a:r>
            <a:endParaRPr lang="zh-CN" altLang="en-US" b="1" dirty="0">
              <a:cs typeface="+mn-ea"/>
              <a:sym typeface="+mn-lt"/>
            </a:endParaRPr>
          </a:p>
          <a:p>
            <a:pPr>
              <a:lnSpc>
                <a:spcPct val="200000"/>
              </a:lnSpc>
            </a:pPr>
            <a:r>
              <a:rPr lang="zh-CN" altLang="en-US" b="1" dirty="0">
                <a:cs typeface="+mn-ea"/>
                <a:sym typeface="+mn-lt"/>
              </a:rPr>
              <a:t>　　前款规定的期限，自违反劳动保障法律、法规或者规章的行为发生之日起计算；违反劳动保障法律、法规或者规章的行为有连续或者继续状态的，自行为终了之日起计算。</a:t>
            </a:r>
            <a:endParaRPr lang="zh-CN" altLang="en-US" b="1" dirty="0">
              <a:cs typeface="+mn-ea"/>
              <a:sym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 y="1"/>
            <a:ext cx="9144001" cy="5143500"/>
          </a:xfrm>
          <a:prstGeom prst="rect">
            <a:avLst/>
          </a:prstGeom>
          <a:blipFill dpi="0" rotWithShape="1">
            <a:blip r:embed="rId1">
              <a:extLst>
                <a:ext uri="{28A0092B-C50C-407E-A947-70E740481C1C}">
                  <a14:useLocalDpi xmlns:a14="http://schemas.microsoft.com/office/drawing/2010/main" val="0"/>
                </a:ext>
              </a:extLst>
            </a:blip>
            <a:srcRect/>
            <a:stretch>
              <a:fillRect l="-18735" t="-36578" r="-33124" b="-152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337" name="PA_文本框 175"/>
          <p:cNvSpPr txBox="1"/>
          <p:nvPr>
            <p:custDataLst>
              <p:tags r:id="rId2"/>
            </p:custDataLst>
          </p:nvPr>
        </p:nvSpPr>
        <p:spPr>
          <a:xfrm>
            <a:off x="225743" y="2053114"/>
            <a:ext cx="6290786" cy="815762"/>
          </a:xfrm>
          <a:prstGeom prst="rect">
            <a:avLst/>
          </a:prstGeom>
          <a:noFill/>
          <a:ln w="9525">
            <a:noFill/>
          </a:ln>
        </p:spPr>
        <p:txBody>
          <a:bodyPr wrap="square" lIns="53492" tIns="26747" rIns="53492" bIns="26747" anchor="t">
            <a:spAutoFit/>
          </a:bodyPr>
          <a:lstStyle/>
          <a:p>
            <a:pPr algn="ctr"/>
            <a:r>
              <a:rPr lang="zh-CN" altLang="en-US" sz="5000" b="1" dirty="0">
                <a:solidFill>
                  <a:srgbClr val="3B3838"/>
                </a:solidFill>
                <a:latin typeface="华文楷体" panose="02010600040101010101" pitchFamily="2" charset="-122"/>
                <a:ea typeface="华文楷体" panose="02010600040101010101" pitchFamily="2" charset="-122"/>
              </a:rPr>
              <a:t>谢    谢    ！</a:t>
            </a:r>
            <a:endParaRPr lang="zh-CN" altLang="en-US" sz="5000" b="1" dirty="0">
              <a:solidFill>
                <a:srgbClr val="3B3838"/>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7545" y="789553"/>
            <a:ext cx="8036954" cy="2603277"/>
          </a:xfrm>
          <a:prstGeom prst="rect">
            <a:avLst/>
          </a:prstGeom>
        </p:spPr>
        <p:txBody>
          <a:bodyPr vert="horz" wrap="square" lIns="0" tIns="0" rIns="0" bIns="0" rtlCol="0">
            <a:spAutoFit/>
          </a:bodyPr>
          <a:lstStyle/>
          <a:p>
            <a:pPr marL="9525" marR="200660" indent="405130">
              <a:lnSpc>
                <a:spcPct val="150000"/>
              </a:lnSpc>
            </a:pPr>
            <a:r>
              <a:rPr sz="1575" b="1" spc="-11" dirty="0">
                <a:cs typeface="+mn-ea"/>
                <a:sym typeface="+mn-lt"/>
              </a:rPr>
              <a:t>经济合作与发展组织（</a:t>
            </a:r>
            <a:r>
              <a:rPr sz="1575" b="1" dirty="0">
                <a:cs typeface="+mn-ea"/>
                <a:sym typeface="+mn-lt"/>
              </a:rPr>
              <a:t>OECD</a:t>
            </a:r>
            <a:r>
              <a:rPr sz="1575" b="1" spc="-11" dirty="0">
                <a:cs typeface="+mn-ea"/>
                <a:sym typeface="+mn-lt"/>
              </a:rPr>
              <a:t>）于</a:t>
            </a:r>
            <a:r>
              <a:rPr sz="1575" b="1" dirty="0">
                <a:cs typeface="+mn-ea"/>
                <a:sym typeface="+mn-lt"/>
              </a:rPr>
              <a:t>2014</a:t>
            </a:r>
            <a:r>
              <a:rPr sz="1575" b="1" spc="-11" dirty="0">
                <a:cs typeface="+mn-ea"/>
                <a:sym typeface="+mn-lt"/>
              </a:rPr>
              <a:t>年</a:t>
            </a:r>
            <a:r>
              <a:rPr sz="1575" b="1" dirty="0">
                <a:cs typeface="+mn-ea"/>
                <a:sym typeface="+mn-lt"/>
              </a:rPr>
              <a:t>7</a:t>
            </a:r>
            <a:r>
              <a:rPr sz="1575" b="1" spc="-11" dirty="0">
                <a:cs typeface="+mn-ea"/>
                <a:sym typeface="+mn-lt"/>
              </a:rPr>
              <a:t>月发布金融账户涉税信息自动交换标准，为各国加强国际税收合作、打击跨境逃避税提供了强有力的信息工具。</a:t>
            </a:r>
            <a:endParaRPr sz="1575" dirty="0">
              <a:cs typeface="+mn-ea"/>
              <a:sym typeface="+mn-lt"/>
            </a:endParaRPr>
          </a:p>
          <a:p>
            <a:pPr marL="415290">
              <a:spcBef>
                <a:spcPts val="1395"/>
              </a:spcBef>
            </a:pPr>
            <a:r>
              <a:rPr sz="1575" b="1" spc="-11" dirty="0">
                <a:solidFill>
                  <a:srgbClr val="FF0000"/>
                </a:solidFill>
                <a:cs typeface="+mn-ea"/>
                <a:sym typeface="+mn-lt"/>
              </a:rPr>
              <a:t>《关</a:t>
            </a:r>
            <a:r>
              <a:rPr sz="1575" b="1" spc="-19" dirty="0">
                <a:solidFill>
                  <a:srgbClr val="FF0000"/>
                </a:solidFill>
                <a:cs typeface="+mn-ea"/>
                <a:sym typeface="+mn-lt"/>
              </a:rPr>
              <a:t>于</a:t>
            </a:r>
            <a:r>
              <a:rPr sz="1575" b="1" spc="-11" dirty="0">
                <a:solidFill>
                  <a:srgbClr val="FF0000"/>
                </a:solidFill>
                <a:cs typeface="+mn-ea"/>
                <a:sym typeface="+mn-lt"/>
              </a:rPr>
              <a:t>发布非居民金融账户涉税信息尽职调查管理办法的公</a:t>
            </a:r>
            <a:r>
              <a:rPr sz="1575" b="1" spc="23" dirty="0">
                <a:solidFill>
                  <a:srgbClr val="FF0000"/>
                </a:solidFill>
                <a:cs typeface="+mn-ea"/>
                <a:sym typeface="+mn-lt"/>
              </a:rPr>
              <a:t>告</a:t>
            </a:r>
            <a:r>
              <a:rPr sz="1575" b="1" spc="-19" dirty="0">
                <a:solidFill>
                  <a:srgbClr val="FF0000"/>
                </a:solidFill>
                <a:cs typeface="+mn-ea"/>
                <a:sym typeface="+mn-lt"/>
              </a:rPr>
              <a:t>》</a:t>
            </a:r>
            <a:endParaRPr sz="1575" dirty="0">
              <a:cs typeface="+mn-ea"/>
              <a:sym typeface="+mn-lt"/>
            </a:endParaRPr>
          </a:p>
          <a:p>
            <a:pPr marL="9525" marR="194945">
              <a:lnSpc>
                <a:spcPct val="150000"/>
              </a:lnSpc>
            </a:pPr>
            <a:r>
              <a:rPr sz="1575" b="1" spc="-11" dirty="0">
                <a:cs typeface="+mn-ea"/>
                <a:sym typeface="+mn-lt"/>
              </a:rPr>
              <a:t>（</a:t>
            </a:r>
            <a:r>
              <a:rPr sz="1575" b="1" u="heavy" spc="-11" dirty="0">
                <a:solidFill>
                  <a:srgbClr val="6D81DF"/>
                </a:solidFill>
                <a:cs typeface="+mn-ea"/>
                <a:sym typeface="+mn-lt"/>
              </a:rPr>
              <a:t>国家税务总局公告</a:t>
            </a:r>
            <a:r>
              <a:rPr sz="1575" b="1" u="heavy" dirty="0">
                <a:solidFill>
                  <a:srgbClr val="6D81DF"/>
                </a:solidFill>
                <a:cs typeface="+mn-ea"/>
                <a:sym typeface="+mn-lt"/>
              </a:rPr>
              <a:t>2017</a:t>
            </a:r>
            <a:r>
              <a:rPr sz="1575" b="1" u="heavy" spc="-11" dirty="0">
                <a:solidFill>
                  <a:srgbClr val="6D81DF"/>
                </a:solidFill>
                <a:cs typeface="+mn-ea"/>
                <a:sym typeface="+mn-lt"/>
              </a:rPr>
              <a:t>年第</a:t>
            </a:r>
            <a:r>
              <a:rPr sz="1575" b="1" u="heavy" dirty="0">
                <a:solidFill>
                  <a:srgbClr val="6D81DF"/>
                </a:solidFill>
                <a:cs typeface="+mn-ea"/>
                <a:sym typeface="+mn-lt"/>
              </a:rPr>
              <a:t>14</a:t>
            </a:r>
            <a:r>
              <a:rPr sz="1575" b="1" u="heavy" spc="-8" dirty="0">
                <a:solidFill>
                  <a:srgbClr val="6D81DF"/>
                </a:solidFill>
                <a:cs typeface="+mn-ea"/>
                <a:sym typeface="+mn-lt"/>
              </a:rPr>
              <a:t>号</a:t>
            </a:r>
            <a:r>
              <a:rPr sz="1575" b="1" spc="-11" dirty="0">
                <a:cs typeface="+mn-ea"/>
                <a:sym typeface="+mn-lt"/>
              </a:rPr>
              <a:t>），自</a:t>
            </a:r>
            <a:r>
              <a:rPr sz="1575" b="1" dirty="0">
                <a:cs typeface="+mn-ea"/>
                <a:sym typeface="+mn-lt"/>
              </a:rPr>
              <a:t>201</a:t>
            </a:r>
            <a:r>
              <a:rPr sz="1575" b="1" spc="-8" dirty="0">
                <a:cs typeface="+mn-ea"/>
                <a:sym typeface="+mn-lt"/>
              </a:rPr>
              <a:t>7</a:t>
            </a:r>
            <a:r>
              <a:rPr sz="1575" b="1" spc="-11" dirty="0">
                <a:cs typeface="+mn-ea"/>
                <a:sym typeface="+mn-lt"/>
              </a:rPr>
              <a:t>年</a:t>
            </a:r>
            <a:r>
              <a:rPr sz="1575" b="1" dirty="0">
                <a:cs typeface="+mn-ea"/>
                <a:sym typeface="+mn-lt"/>
              </a:rPr>
              <a:t>7</a:t>
            </a:r>
            <a:r>
              <a:rPr sz="1575" b="1" spc="-11" dirty="0">
                <a:cs typeface="+mn-ea"/>
                <a:sym typeface="+mn-lt"/>
              </a:rPr>
              <a:t>月</a:t>
            </a:r>
            <a:r>
              <a:rPr sz="1575" b="1" spc="-8" dirty="0">
                <a:cs typeface="+mn-ea"/>
                <a:sym typeface="+mn-lt"/>
              </a:rPr>
              <a:t>1</a:t>
            </a:r>
            <a:r>
              <a:rPr sz="1575" b="1" spc="-11" dirty="0">
                <a:cs typeface="+mn-ea"/>
                <a:sym typeface="+mn-lt"/>
              </a:rPr>
              <a:t>日起，总部设于中国的金融机构每</a:t>
            </a:r>
            <a:r>
              <a:rPr sz="1575" b="1" spc="-23" dirty="0">
                <a:cs typeface="+mn-ea"/>
                <a:sym typeface="+mn-lt"/>
              </a:rPr>
              <a:t>年</a:t>
            </a:r>
            <a:r>
              <a:rPr sz="1575" b="1" dirty="0">
                <a:cs typeface="+mn-ea"/>
                <a:sym typeface="+mn-lt"/>
              </a:rPr>
              <a:t>5</a:t>
            </a:r>
            <a:r>
              <a:rPr sz="1575" b="1" spc="-11" dirty="0">
                <a:cs typeface="+mn-ea"/>
                <a:sym typeface="+mn-lt"/>
              </a:rPr>
              <a:t>月</a:t>
            </a:r>
            <a:r>
              <a:rPr sz="1575" b="1" dirty="0">
                <a:cs typeface="+mn-ea"/>
                <a:sym typeface="+mn-lt"/>
              </a:rPr>
              <a:t>31</a:t>
            </a:r>
            <a:r>
              <a:rPr sz="1575" b="1" spc="-11" dirty="0">
                <a:cs typeface="+mn-ea"/>
                <a:sym typeface="+mn-lt"/>
              </a:rPr>
              <a:t>日前按要求报送非居民于其金融机构持有的金融账户涉税信息，包括非居民纳税人识别号、账户余额、所取得的各类收入等，中国首次对外交换非居民金融账户涉税信息的时间</a:t>
            </a:r>
            <a:r>
              <a:rPr sz="1575" b="1" spc="-15" dirty="0">
                <a:cs typeface="+mn-ea"/>
                <a:sym typeface="+mn-lt"/>
              </a:rPr>
              <a:t>是</a:t>
            </a:r>
            <a:r>
              <a:rPr sz="1575" b="1" dirty="0">
                <a:cs typeface="+mn-ea"/>
                <a:sym typeface="+mn-lt"/>
              </a:rPr>
              <a:t>2018</a:t>
            </a:r>
            <a:r>
              <a:rPr sz="1575" b="1" spc="-11" dirty="0">
                <a:cs typeface="+mn-ea"/>
                <a:sym typeface="+mn-lt"/>
              </a:rPr>
              <a:t>年</a:t>
            </a:r>
            <a:r>
              <a:rPr sz="1575" b="1" dirty="0">
                <a:cs typeface="+mn-ea"/>
                <a:sym typeface="+mn-lt"/>
              </a:rPr>
              <a:t>9</a:t>
            </a:r>
            <a:r>
              <a:rPr sz="1575" b="1" spc="-11" dirty="0">
                <a:cs typeface="+mn-ea"/>
                <a:sym typeface="+mn-lt"/>
              </a:rPr>
              <a:t>月。</a:t>
            </a:r>
            <a:endParaRPr sz="1575" dirty="0">
              <a:cs typeface="+mn-ea"/>
              <a:sym typeface="+mn-lt"/>
            </a:endParaRPr>
          </a:p>
        </p:txBody>
      </p:sp>
      <p:sp>
        <p:nvSpPr>
          <p:cNvPr id="4" name="object 4"/>
          <p:cNvSpPr/>
          <p:nvPr/>
        </p:nvSpPr>
        <p:spPr>
          <a:xfrm>
            <a:off x="7860989" y="4281257"/>
            <a:ext cx="643509" cy="645795"/>
          </a:xfrm>
          <a:prstGeom prst="rect">
            <a:avLst/>
          </a:prstGeom>
          <a:blipFill>
            <a:blip r:embed="rId1" cstate="print"/>
            <a:stretch>
              <a:fillRect/>
            </a:stretch>
          </a:blipFill>
        </p:spPr>
        <p:txBody>
          <a:bodyPr wrap="square" lIns="0" tIns="0" rIns="0" bIns="0" rtlCol="0"/>
          <a:lstStyle/>
          <a:p>
            <a:endParaRPr sz="1350">
              <a:cs typeface="+mn-ea"/>
              <a:sym typeface="+mn-lt"/>
            </a:endParaRPr>
          </a:p>
        </p:txBody>
      </p:sp>
      <p:sp>
        <p:nvSpPr>
          <p:cNvPr id="5" name="矩形 4"/>
          <p:cNvSpPr/>
          <p:nvPr/>
        </p:nvSpPr>
        <p:spPr>
          <a:xfrm>
            <a:off x="467544" y="3396036"/>
            <a:ext cx="8036954" cy="874407"/>
          </a:xfrm>
          <a:prstGeom prst="rect">
            <a:avLst/>
          </a:prstGeom>
        </p:spPr>
        <p:txBody>
          <a:bodyPr wrap="square">
            <a:spAutoFit/>
          </a:bodyPr>
          <a:lstStyle/>
          <a:p>
            <a:pPr>
              <a:lnSpc>
                <a:spcPct val="150000"/>
              </a:lnSpc>
            </a:pPr>
            <a:r>
              <a:rPr lang="zh-CN" altLang="en-US" b="1" dirty="0">
                <a:cs typeface="+mn-ea"/>
                <a:sym typeface="+mn-lt"/>
              </a:rPr>
              <a:t>这将为税务机关了解</a:t>
            </a:r>
            <a:r>
              <a:rPr lang="zh-CN" altLang="en-US" b="1" dirty="0">
                <a:solidFill>
                  <a:srgbClr val="FF0000"/>
                </a:solidFill>
                <a:cs typeface="+mn-ea"/>
                <a:sym typeface="+mn-lt"/>
              </a:rPr>
              <a:t>中国高净值人士（百万美元）</a:t>
            </a:r>
            <a:r>
              <a:rPr lang="zh-CN" altLang="en-US" b="1" dirty="0">
                <a:cs typeface="+mn-ea"/>
                <a:sym typeface="+mn-lt"/>
              </a:rPr>
              <a:t>和中国企业实体的</a:t>
            </a:r>
            <a:r>
              <a:rPr lang="zh-CN" altLang="en-US" b="1" dirty="0">
                <a:solidFill>
                  <a:srgbClr val="FF0000"/>
                </a:solidFill>
                <a:cs typeface="+mn-ea"/>
                <a:sym typeface="+mn-lt"/>
              </a:rPr>
              <a:t>海外收入和资产</a:t>
            </a:r>
            <a:r>
              <a:rPr lang="zh-CN" altLang="en-US" b="1" dirty="0">
                <a:cs typeface="+mn-ea"/>
                <a:sym typeface="+mn-lt"/>
              </a:rPr>
              <a:t>提供稳定的信息来源。</a:t>
            </a:r>
            <a:endParaRPr lang="zh-CN" altLang="en-US" b="1" dirty="0">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7545" y="1167595"/>
            <a:ext cx="8478941" cy="2969403"/>
          </a:xfrm>
          <a:prstGeom prst="rect">
            <a:avLst/>
          </a:prstGeom>
        </p:spPr>
        <p:txBody>
          <a:bodyPr vert="horz" wrap="square" lIns="0" tIns="0" rIns="0" bIns="0" rtlCol="0">
            <a:spAutoFit/>
          </a:bodyPr>
          <a:lstStyle/>
          <a:p>
            <a:pPr marL="433705"/>
            <a:r>
              <a:rPr sz="1650" b="1" dirty="0">
                <a:solidFill>
                  <a:srgbClr val="FF0000"/>
                </a:solidFill>
                <a:cs typeface="+mn-ea"/>
                <a:sym typeface="+mn-lt"/>
              </a:rPr>
              <a:t>1.</a:t>
            </a:r>
            <a:r>
              <a:rPr sz="1650" b="1" spc="-11" dirty="0">
                <a:solidFill>
                  <a:srgbClr val="FF0000"/>
                </a:solidFill>
                <a:cs typeface="+mn-ea"/>
                <a:sym typeface="+mn-lt"/>
              </a:rPr>
              <a:t>针对工资薪酬的个税稽查重点</a:t>
            </a:r>
            <a:endParaRPr sz="1650" dirty="0">
              <a:cs typeface="+mn-ea"/>
              <a:sym typeface="+mn-lt"/>
            </a:endParaRPr>
          </a:p>
          <a:p>
            <a:pPr marL="9525" marR="3810" indent="317500" algn="just">
              <a:lnSpc>
                <a:spcPct val="170000"/>
              </a:lnSpc>
              <a:spcBef>
                <a:spcPts val="220"/>
              </a:spcBef>
            </a:pPr>
            <a:r>
              <a:rPr sz="1650" b="1" spc="-15" dirty="0">
                <a:cs typeface="+mn-ea"/>
                <a:sym typeface="+mn-lt"/>
              </a:rPr>
              <a:t>（</a:t>
            </a:r>
            <a:r>
              <a:rPr sz="1650" b="1" dirty="0">
                <a:cs typeface="+mn-ea"/>
                <a:sym typeface="+mn-lt"/>
              </a:rPr>
              <a:t>1</a:t>
            </a:r>
            <a:r>
              <a:rPr sz="1650" b="1" spc="-15" dirty="0">
                <a:cs typeface="+mn-ea"/>
                <a:sym typeface="+mn-lt"/>
              </a:rPr>
              <a:t>）申报个人所得税的“工资、</a:t>
            </a:r>
            <a:r>
              <a:rPr sz="1650" b="1" spc="-8" dirty="0">
                <a:cs typeface="+mn-ea"/>
                <a:sym typeface="+mn-lt"/>
              </a:rPr>
              <a:t>薪</a:t>
            </a:r>
            <a:r>
              <a:rPr sz="1650" b="1" spc="-15" dirty="0">
                <a:cs typeface="+mn-ea"/>
                <a:sym typeface="+mn-lt"/>
              </a:rPr>
              <a:t>金</a:t>
            </a:r>
            <a:r>
              <a:rPr sz="1650" b="1" spc="-8" dirty="0">
                <a:cs typeface="+mn-ea"/>
                <a:sym typeface="+mn-lt"/>
              </a:rPr>
              <a:t>所</a:t>
            </a:r>
            <a:r>
              <a:rPr sz="1650" b="1" spc="-15" dirty="0">
                <a:cs typeface="+mn-ea"/>
                <a:sym typeface="+mn-lt"/>
              </a:rPr>
              <a:t>得”</a:t>
            </a:r>
            <a:r>
              <a:rPr sz="1650" b="1" spc="-8" dirty="0">
                <a:cs typeface="+mn-ea"/>
                <a:sym typeface="+mn-lt"/>
              </a:rPr>
              <a:t>与</a:t>
            </a:r>
            <a:r>
              <a:rPr sz="1650" b="1" spc="-15" dirty="0">
                <a:cs typeface="+mn-ea"/>
                <a:sym typeface="+mn-lt"/>
              </a:rPr>
              <a:t>企业</a:t>
            </a:r>
            <a:r>
              <a:rPr sz="1650" b="1" spc="-8" dirty="0">
                <a:cs typeface="+mn-ea"/>
                <a:sym typeface="+mn-lt"/>
              </a:rPr>
              <a:t>所</a:t>
            </a:r>
            <a:r>
              <a:rPr sz="1650" b="1" spc="-15" dirty="0">
                <a:cs typeface="+mn-ea"/>
                <a:sym typeface="+mn-lt"/>
              </a:rPr>
              <a:t>得</a:t>
            </a:r>
            <a:r>
              <a:rPr sz="1650" b="1" spc="-8" dirty="0">
                <a:cs typeface="+mn-ea"/>
                <a:sym typeface="+mn-lt"/>
              </a:rPr>
              <a:t>税</a:t>
            </a:r>
            <a:r>
              <a:rPr sz="1650" b="1" spc="-19" dirty="0">
                <a:cs typeface="+mn-ea"/>
                <a:sym typeface="+mn-lt"/>
              </a:rPr>
              <a:t>税</a:t>
            </a:r>
            <a:r>
              <a:rPr sz="1650" b="1" spc="-11" dirty="0">
                <a:cs typeface="+mn-ea"/>
                <a:sym typeface="+mn-lt"/>
              </a:rPr>
              <a:t>前扣除的工资薪金支出、社保</a:t>
            </a:r>
            <a:r>
              <a:rPr sz="1650" b="1" spc="-4" dirty="0">
                <a:cs typeface="+mn-ea"/>
                <a:sym typeface="+mn-lt"/>
              </a:rPr>
              <a:t>缴</a:t>
            </a:r>
            <a:r>
              <a:rPr sz="1650" b="1" spc="-11" dirty="0">
                <a:cs typeface="+mn-ea"/>
                <a:sym typeface="+mn-lt"/>
              </a:rPr>
              <a:t>费基</a:t>
            </a:r>
            <a:r>
              <a:rPr sz="1650" b="1" spc="-4" dirty="0">
                <a:cs typeface="+mn-ea"/>
                <a:sym typeface="+mn-lt"/>
              </a:rPr>
              <a:t>数</a:t>
            </a:r>
            <a:r>
              <a:rPr sz="1650" b="1" spc="-11" dirty="0">
                <a:cs typeface="+mn-ea"/>
                <a:sym typeface="+mn-lt"/>
              </a:rPr>
              <a:t>、</a:t>
            </a:r>
            <a:r>
              <a:rPr sz="1650" b="1" spc="-4" dirty="0">
                <a:cs typeface="+mn-ea"/>
                <a:sym typeface="+mn-lt"/>
              </a:rPr>
              <a:t>年</a:t>
            </a:r>
            <a:r>
              <a:rPr sz="1650" b="1" spc="-11" dirty="0">
                <a:cs typeface="+mn-ea"/>
                <a:sym typeface="+mn-lt"/>
              </a:rPr>
              <a:t>金缴</a:t>
            </a:r>
            <a:r>
              <a:rPr sz="1650" b="1" spc="-4" dirty="0">
                <a:cs typeface="+mn-ea"/>
                <a:sym typeface="+mn-lt"/>
              </a:rPr>
              <a:t>费</a:t>
            </a:r>
            <a:r>
              <a:rPr sz="1650" b="1" spc="-11" dirty="0">
                <a:cs typeface="+mn-ea"/>
                <a:sym typeface="+mn-lt"/>
              </a:rPr>
              <a:t>基数</a:t>
            </a:r>
            <a:r>
              <a:rPr sz="1650" b="1" spc="-4" dirty="0">
                <a:cs typeface="+mn-ea"/>
                <a:sym typeface="+mn-lt"/>
              </a:rPr>
              <a:t>、</a:t>
            </a:r>
            <a:r>
              <a:rPr sz="1650" b="1" spc="-11" dirty="0">
                <a:cs typeface="+mn-ea"/>
                <a:sym typeface="+mn-lt"/>
              </a:rPr>
              <a:t>住</a:t>
            </a:r>
            <a:r>
              <a:rPr sz="1650" b="1" spc="-4" dirty="0">
                <a:cs typeface="+mn-ea"/>
                <a:sym typeface="+mn-lt"/>
              </a:rPr>
              <a:t>房</a:t>
            </a:r>
            <a:r>
              <a:rPr sz="1650" b="1" spc="-19" dirty="0">
                <a:cs typeface="+mn-ea"/>
                <a:sym typeface="+mn-lt"/>
              </a:rPr>
              <a:t>公</a:t>
            </a:r>
            <a:r>
              <a:rPr sz="1650" b="1" spc="-11" dirty="0">
                <a:cs typeface="+mn-ea"/>
                <a:sym typeface="+mn-lt"/>
              </a:rPr>
              <a:t>积金缴费基数不匹配问题；</a:t>
            </a:r>
            <a:endParaRPr sz="1650" dirty="0">
              <a:cs typeface="+mn-ea"/>
              <a:sym typeface="+mn-lt"/>
            </a:endParaRPr>
          </a:p>
          <a:p>
            <a:pPr>
              <a:spcBef>
                <a:spcPts val="15"/>
              </a:spcBef>
            </a:pPr>
            <a:endParaRPr sz="1390" dirty="0">
              <a:cs typeface="+mn-ea"/>
              <a:sym typeface="+mn-lt"/>
            </a:endParaRPr>
          </a:p>
          <a:p>
            <a:pPr marL="327025"/>
            <a:r>
              <a:rPr sz="1650" b="1" spc="-11" dirty="0">
                <a:cs typeface="+mn-ea"/>
                <a:sym typeface="+mn-lt"/>
              </a:rPr>
              <a:t>（</a:t>
            </a:r>
            <a:r>
              <a:rPr sz="1650" b="1" dirty="0">
                <a:cs typeface="+mn-ea"/>
                <a:sym typeface="+mn-lt"/>
              </a:rPr>
              <a:t>2</a:t>
            </a:r>
            <a:r>
              <a:rPr sz="1650" b="1" spc="-11" dirty="0">
                <a:cs typeface="+mn-ea"/>
                <a:sym typeface="+mn-lt"/>
              </a:rPr>
              <a:t>）两处或多处取得“工资、薪</a:t>
            </a:r>
            <a:r>
              <a:rPr sz="1650" b="1" spc="-4" dirty="0">
                <a:cs typeface="+mn-ea"/>
                <a:sym typeface="+mn-lt"/>
              </a:rPr>
              <a:t>金</a:t>
            </a:r>
            <a:r>
              <a:rPr sz="1650" b="1" spc="-11" dirty="0">
                <a:cs typeface="+mn-ea"/>
                <a:sym typeface="+mn-lt"/>
              </a:rPr>
              <a:t>所</a:t>
            </a:r>
            <a:r>
              <a:rPr sz="1650" b="1" spc="-4" dirty="0">
                <a:cs typeface="+mn-ea"/>
                <a:sym typeface="+mn-lt"/>
              </a:rPr>
              <a:t>得</a:t>
            </a:r>
            <a:r>
              <a:rPr sz="1650" b="1" spc="-11" dirty="0">
                <a:cs typeface="+mn-ea"/>
                <a:sym typeface="+mn-lt"/>
              </a:rPr>
              <a:t>”未</a:t>
            </a:r>
            <a:r>
              <a:rPr sz="1650" b="1" spc="-4" dirty="0">
                <a:cs typeface="+mn-ea"/>
                <a:sym typeface="+mn-lt"/>
              </a:rPr>
              <a:t>自</a:t>
            </a:r>
            <a:r>
              <a:rPr sz="1650" b="1" spc="-11" dirty="0">
                <a:cs typeface="+mn-ea"/>
                <a:sym typeface="+mn-lt"/>
              </a:rPr>
              <a:t>行申</a:t>
            </a:r>
            <a:r>
              <a:rPr sz="1650" b="1" spc="-4" dirty="0">
                <a:cs typeface="+mn-ea"/>
                <a:sym typeface="+mn-lt"/>
              </a:rPr>
              <a:t>报</a:t>
            </a:r>
            <a:r>
              <a:rPr sz="1650" b="1" spc="-19" dirty="0">
                <a:cs typeface="+mn-ea"/>
                <a:sym typeface="+mn-lt"/>
              </a:rPr>
              <a:t>；</a:t>
            </a:r>
            <a:endParaRPr sz="1650" dirty="0">
              <a:cs typeface="+mn-ea"/>
              <a:sym typeface="+mn-lt"/>
            </a:endParaRPr>
          </a:p>
          <a:p>
            <a:pPr marL="9525" marR="7620" indent="317500" algn="just">
              <a:lnSpc>
                <a:spcPct val="170000"/>
              </a:lnSpc>
              <a:spcBef>
                <a:spcPts val="220"/>
              </a:spcBef>
            </a:pPr>
            <a:r>
              <a:rPr sz="1650" b="1" spc="-11" dirty="0">
                <a:cs typeface="+mn-ea"/>
                <a:sym typeface="+mn-lt"/>
              </a:rPr>
              <a:t>（</a:t>
            </a:r>
            <a:r>
              <a:rPr sz="1650" b="1" dirty="0">
                <a:cs typeface="+mn-ea"/>
                <a:sym typeface="+mn-lt"/>
              </a:rPr>
              <a:t>3</a:t>
            </a:r>
            <a:r>
              <a:rPr sz="1650" b="1" spc="-11" dirty="0">
                <a:cs typeface="+mn-ea"/>
                <a:sym typeface="+mn-lt"/>
              </a:rPr>
              <a:t>）企业各项期间费用中属于应</a:t>
            </a:r>
            <a:r>
              <a:rPr sz="1650" b="1" spc="-4" dirty="0">
                <a:cs typeface="+mn-ea"/>
                <a:sym typeface="+mn-lt"/>
              </a:rPr>
              <a:t>缴</a:t>
            </a:r>
            <a:r>
              <a:rPr sz="1650" b="1" spc="-11" dirty="0">
                <a:cs typeface="+mn-ea"/>
                <a:sym typeface="+mn-lt"/>
              </a:rPr>
              <a:t>纳</a:t>
            </a:r>
            <a:r>
              <a:rPr sz="1650" b="1" spc="-4" dirty="0">
                <a:cs typeface="+mn-ea"/>
                <a:sym typeface="+mn-lt"/>
              </a:rPr>
              <a:t>个</a:t>
            </a:r>
            <a:r>
              <a:rPr sz="1650" b="1" spc="-11" dirty="0">
                <a:cs typeface="+mn-ea"/>
                <a:sym typeface="+mn-lt"/>
              </a:rPr>
              <a:t>人所</a:t>
            </a:r>
            <a:r>
              <a:rPr sz="1650" b="1" spc="-4" dirty="0">
                <a:cs typeface="+mn-ea"/>
                <a:sym typeface="+mn-lt"/>
              </a:rPr>
              <a:t>得</a:t>
            </a:r>
            <a:r>
              <a:rPr sz="1650" b="1" spc="-11" dirty="0">
                <a:cs typeface="+mn-ea"/>
                <a:sym typeface="+mn-lt"/>
              </a:rPr>
              <a:t>税的</a:t>
            </a:r>
            <a:r>
              <a:rPr sz="1650" b="1" spc="-4" dirty="0">
                <a:cs typeface="+mn-ea"/>
                <a:sym typeface="+mn-lt"/>
              </a:rPr>
              <a:t>各</a:t>
            </a:r>
            <a:r>
              <a:rPr sz="1650" b="1" spc="-11" dirty="0">
                <a:cs typeface="+mn-ea"/>
                <a:sym typeface="+mn-lt"/>
              </a:rPr>
              <a:t>项</a:t>
            </a:r>
            <a:r>
              <a:rPr sz="1650" b="1" spc="-4" dirty="0">
                <a:cs typeface="+mn-ea"/>
                <a:sym typeface="+mn-lt"/>
              </a:rPr>
              <a:t>津</a:t>
            </a:r>
            <a:r>
              <a:rPr sz="1650" b="1" spc="-19" dirty="0">
                <a:cs typeface="+mn-ea"/>
                <a:sym typeface="+mn-lt"/>
              </a:rPr>
              <a:t>补</a:t>
            </a:r>
            <a:r>
              <a:rPr sz="1650" b="1" spc="-11" dirty="0">
                <a:cs typeface="+mn-ea"/>
                <a:sym typeface="+mn-lt"/>
              </a:rPr>
              <a:t>贴、福利费等事项未扣缴个人</a:t>
            </a:r>
            <a:r>
              <a:rPr sz="1650" b="1" spc="-4" dirty="0">
                <a:cs typeface="+mn-ea"/>
                <a:sym typeface="+mn-lt"/>
              </a:rPr>
              <a:t>所</a:t>
            </a:r>
            <a:r>
              <a:rPr sz="1650" b="1" spc="-11" dirty="0">
                <a:cs typeface="+mn-ea"/>
                <a:sym typeface="+mn-lt"/>
              </a:rPr>
              <a:t>得税</a:t>
            </a:r>
            <a:r>
              <a:rPr sz="1650" b="1" spc="-4" dirty="0">
                <a:cs typeface="+mn-ea"/>
                <a:sym typeface="+mn-lt"/>
              </a:rPr>
              <a:t>问</a:t>
            </a:r>
            <a:r>
              <a:rPr sz="1650" b="1" spc="-11" dirty="0">
                <a:cs typeface="+mn-ea"/>
                <a:sym typeface="+mn-lt"/>
              </a:rPr>
              <a:t>题。</a:t>
            </a:r>
            <a:endParaRPr sz="1650" dirty="0">
              <a:cs typeface="+mn-ea"/>
              <a:sym typeface="+mn-lt"/>
            </a:endParaRPr>
          </a:p>
          <a:p>
            <a:pPr>
              <a:spcBef>
                <a:spcPts val="15"/>
              </a:spcBef>
            </a:pPr>
            <a:endParaRPr sz="1390" dirty="0">
              <a:cs typeface="+mn-ea"/>
              <a:sym typeface="+mn-lt"/>
            </a:endParaRPr>
          </a:p>
          <a:p>
            <a:pPr marL="327025">
              <a:lnSpc>
                <a:spcPts val="1960"/>
              </a:lnSpc>
            </a:pPr>
            <a:r>
              <a:rPr sz="1650" b="1" spc="-11" dirty="0">
                <a:cs typeface="+mn-ea"/>
                <a:sym typeface="+mn-lt"/>
              </a:rPr>
              <a:t>（</a:t>
            </a:r>
            <a:r>
              <a:rPr sz="1650" b="1" dirty="0">
                <a:cs typeface="+mn-ea"/>
                <a:sym typeface="+mn-lt"/>
              </a:rPr>
              <a:t>4</a:t>
            </a:r>
            <a:r>
              <a:rPr sz="1650" b="1" spc="-11" dirty="0">
                <a:cs typeface="+mn-ea"/>
                <a:sym typeface="+mn-lt"/>
              </a:rPr>
              <a:t>）加强各类奖金、补贴、股票</a:t>
            </a:r>
            <a:r>
              <a:rPr sz="1650" b="1" spc="-4" dirty="0">
                <a:cs typeface="+mn-ea"/>
                <a:sym typeface="+mn-lt"/>
              </a:rPr>
              <a:t>期</a:t>
            </a:r>
            <a:r>
              <a:rPr sz="1650" b="1" spc="-11" dirty="0">
                <a:cs typeface="+mn-ea"/>
                <a:sym typeface="+mn-lt"/>
              </a:rPr>
              <a:t>权</a:t>
            </a:r>
            <a:r>
              <a:rPr sz="1650" b="1" spc="-4" dirty="0">
                <a:cs typeface="+mn-ea"/>
                <a:sym typeface="+mn-lt"/>
              </a:rPr>
              <a:t>和</a:t>
            </a:r>
            <a:r>
              <a:rPr sz="1650" b="1" spc="-11" dirty="0">
                <a:cs typeface="+mn-ea"/>
                <a:sym typeface="+mn-lt"/>
              </a:rPr>
              <a:t>限制</a:t>
            </a:r>
            <a:r>
              <a:rPr sz="1650" b="1" spc="-4" dirty="0">
                <a:cs typeface="+mn-ea"/>
                <a:sym typeface="+mn-lt"/>
              </a:rPr>
              <a:t>性</a:t>
            </a:r>
            <a:r>
              <a:rPr sz="1650" b="1" spc="-11" dirty="0">
                <a:cs typeface="+mn-ea"/>
                <a:sym typeface="+mn-lt"/>
              </a:rPr>
              <a:t>股票</a:t>
            </a:r>
            <a:r>
              <a:rPr sz="1650" b="1" spc="-4" dirty="0">
                <a:cs typeface="+mn-ea"/>
                <a:sym typeface="+mn-lt"/>
              </a:rPr>
              <a:t>所</a:t>
            </a:r>
            <a:r>
              <a:rPr sz="1650" b="1" spc="-11" dirty="0">
                <a:cs typeface="+mn-ea"/>
                <a:sym typeface="+mn-lt"/>
              </a:rPr>
              <a:t>得。</a:t>
            </a:r>
            <a:endParaRPr sz="1650" dirty="0">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个人所得税税务稽查重点领域</a:t>
            </a:r>
            <a:endParaRPr lang="zh-CN" altLang="en-US" dirty="0">
              <a:latin typeface="+mn-lt"/>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7544" y="1113588"/>
            <a:ext cx="8316924" cy="2730235"/>
          </a:xfrm>
          <a:prstGeom prst="rect">
            <a:avLst/>
          </a:prstGeom>
        </p:spPr>
        <p:txBody>
          <a:bodyPr vert="horz" wrap="square" lIns="0" tIns="0" rIns="0" bIns="0" rtlCol="0">
            <a:spAutoFit/>
          </a:bodyPr>
          <a:lstStyle/>
          <a:p>
            <a:pPr marL="327025">
              <a:lnSpc>
                <a:spcPct val="150000"/>
              </a:lnSpc>
            </a:pPr>
            <a:r>
              <a:rPr sz="1650" b="1" spc="-11" dirty="0">
                <a:cs typeface="+mn-ea"/>
                <a:sym typeface="+mn-lt"/>
              </a:rPr>
              <a:t>（</a:t>
            </a:r>
            <a:r>
              <a:rPr sz="1650" b="1" dirty="0">
                <a:cs typeface="+mn-ea"/>
                <a:sym typeface="+mn-lt"/>
              </a:rPr>
              <a:t>1</a:t>
            </a:r>
            <a:r>
              <a:rPr sz="1650" b="1" spc="-11" dirty="0">
                <a:cs typeface="+mn-ea"/>
                <a:sym typeface="+mn-lt"/>
              </a:rPr>
              <a:t>）加强自然人转让非上市公司</a:t>
            </a:r>
            <a:r>
              <a:rPr sz="1650" b="1" spc="-4" dirty="0">
                <a:cs typeface="+mn-ea"/>
                <a:sym typeface="+mn-lt"/>
              </a:rPr>
              <a:t>股</a:t>
            </a:r>
            <a:r>
              <a:rPr sz="1650" b="1" spc="-11" dirty="0">
                <a:cs typeface="+mn-ea"/>
                <a:sym typeface="+mn-lt"/>
              </a:rPr>
              <a:t>权</a:t>
            </a:r>
            <a:r>
              <a:rPr sz="1650" b="1" spc="-4" dirty="0">
                <a:cs typeface="+mn-ea"/>
                <a:sym typeface="+mn-lt"/>
              </a:rPr>
              <a:t>的</a:t>
            </a:r>
            <a:r>
              <a:rPr sz="1650" b="1" spc="-11" dirty="0">
                <a:cs typeface="+mn-ea"/>
                <a:sym typeface="+mn-lt"/>
              </a:rPr>
              <a:t>检查</a:t>
            </a:r>
            <a:r>
              <a:rPr sz="1650" b="1" spc="-4" dirty="0">
                <a:cs typeface="+mn-ea"/>
                <a:sym typeface="+mn-lt"/>
              </a:rPr>
              <a:t>，</a:t>
            </a:r>
            <a:r>
              <a:rPr sz="1650" b="1" spc="-11" dirty="0">
                <a:cs typeface="+mn-ea"/>
                <a:sym typeface="+mn-lt"/>
              </a:rPr>
              <a:t>特别</a:t>
            </a:r>
            <a:r>
              <a:rPr sz="1650" b="1" spc="-4" dirty="0">
                <a:cs typeface="+mn-ea"/>
                <a:sym typeface="+mn-lt"/>
              </a:rPr>
              <a:t>是</a:t>
            </a:r>
            <a:r>
              <a:rPr sz="1650" b="1" spc="-11" dirty="0">
                <a:cs typeface="+mn-ea"/>
                <a:sym typeface="+mn-lt"/>
              </a:rPr>
              <a:t>针</a:t>
            </a:r>
            <a:r>
              <a:rPr sz="1650" b="1" spc="-4" dirty="0">
                <a:cs typeface="+mn-ea"/>
                <a:sym typeface="+mn-lt"/>
              </a:rPr>
              <a:t>对</a:t>
            </a:r>
            <a:r>
              <a:rPr sz="1650" b="1" spc="-19" dirty="0">
                <a:cs typeface="+mn-ea"/>
                <a:sym typeface="+mn-lt"/>
              </a:rPr>
              <a:t>平</a:t>
            </a:r>
            <a:r>
              <a:rPr sz="1650" b="1" spc="-11" dirty="0">
                <a:cs typeface="+mn-ea"/>
                <a:sym typeface="+mn-lt"/>
              </a:rPr>
              <a:t>价、低价转股行为进行重点审</a:t>
            </a:r>
            <a:r>
              <a:rPr sz="1650" b="1" spc="-4" dirty="0">
                <a:cs typeface="+mn-ea"/>
                <a:sym typeface="+mn-lt"/>
              </a:rPr>
              <a:t>核</a:t>
            </a:r>
            <a:r>
              <a:rPr sz="1650" b="1" spc="-19" dirty="0">
                <a:cs typeface="+mn-ea"/>
                <a:sym typeface="+mn-lt"/>
              </a:rPr>
              <a:t>；</a:t>
            </a:r>
            <a:endParaRPr sz="1650" dirty="0">
              <a:cs typeface="+mn-ea"/>
              <a:sym typeface="+mn-lt"/>
            </a:endParaRPr>
          </a:p>
          <a:p>
            <a:pPr marL="327025">
              <a:lnSpc>
                <a:spcPct val="150000"/>
              </a:lnSpc>
            </a:pPr>
            <a:r>
              <a:rPr sz="1650" b="1" spc="-11" dirty="0">
                <a:cs typeface="+mn-ea"/>
                <a:sym typeface="+mn-lt"/>
              </a:rPr>
              <a:t>（</a:t>
            </a:r>
            <a:r>
              <a:rPr sz="1650" b="1" dirty="0">
                <a:cs typeface="+mn-ea"/>
                <a:sym typeface="+mn-lt"/>
              </a:rPr>
              <a:t>2</a:t>
            </a:r>
            <a:r>
              <a:rPr sz="1650" b="1" spc="-11" dirty="0">
                <a:cs typeface="+mn-ea"/>
                <a:sym typeface="+mn-lt"/>
              </a:rPr>
              <a:t>）加强自然人转让上市公司限</a:t>
            </a:r>
            <a:r>
              <a:rPr sz="1650" b="1" spc="-4" dirty="0">
                <a:cs typeface="+mn-ea"/>
                <a:sym typeface="+mn-lt"/>
              </a:rPr>
              <a:t>售</a:t>
            </a:r>
            <a:r>
              <a:rPr sz="1650" b="1" spc="-11" dirty="0">
                <a:cs typeface="+mn-ea"/>
                <a:sym typeface="+mn-lt"/>
              </a:rPr>
              <a:t>股</a:t>
            </a:r>
            <a:r>
              <a:rPr sz="1650" b="1" spc="-4" dirty="0">
                <a:cs typeface="+mn-ea"/>
                <a:sym typeface="+mn-lt"/>
              </a:rPr>
              <a:t>的</a:t>
            </a:r>
            <a:r>
              <a:rPr sz="1650" b="1" spc="-11" dirty="0">
                <a:cs typeface="+mn-ea"/>
                <a:sym typeface="+mn-lt"/>
              </a:rPr>
              <a:t>检查</a:t>
            </a:r>
            <a:r>
              <a:rPr sz="1650" b="1" spc="-4" dirty="0">
                <a:cs typeface="+mn-ea"/>
                <a:sym typeface="+mn-lt"/>
              </a:rPr>
              <a:t>，</a:t>
            </a:r>
            <a:r>
              <a:rPr sz="1650" b="1" spc="-11" dirty="0">
                <a:cs typeface="+mn-ea"/>
                <a:sym typeface="+mn-lt"/>
              </a:rPr>
              <a:t>通过</a:t>
            </a:r>
            <a:r>
              <a:rPr sz="1650" b="1" spc="-4" dirty="0">
                <a:cs typeface="+mn-ea"/>
                <a:sym typeface="+mn-lt"/>
              </a:rPr>
              <a:t>中</a:t>
            </a:r>
            <a:r>
              <a:rPr sz="1650" b="1" spc="-11" dirty="0">
                <a:cs typeface="+mn-ea"/>
                <a:sym typeface="+mn-lt"/>
              </a:rPr>
              <a:t>登</a:t>
            </a:r>
            <a:r>
              <a:rPr sz="1650" b="1" spc="-4" dirty="0">
                <a:cs typeface="+mn-ea"/>
                <a:sym typeface="+mn-lt"/>
              </a:rPr>
              <a:t>公</a:t>
            </a:r>
            <a:r>
              <a:rPr sz="1650" b="1" spc="-19" dirty="0">
                <a:cs typeface="+mn-ea"/>
                <a:sym typeface="+mn-lt"/>
              </a:rPr>
              <a:t>司</a:t>
            </a:r>
            <a:r>
              <a:rPr sz="1650" b="1" spc="-15" dirty="0">
                <a:cs typeface="+mn-ea"/>
                <a:sym typeface="+mn-lt"/>
              </a:rPr>
              <a:t>及证券</a:t>
            </a:r>
            <a:r>
              <a:rPr sz="1650" b="1" spc="-4" dirty="0">
                <a:cs typeface="+mn-ea"/>
                <a:sym typeface="+mn-lt"/>
              </a:rPr>
              <a:t>交易</a:t>
            </a:r>
            <a:r>
              <a:rPr sz="1650" b="1" spc="-15" dirty="0">
                <a:cs typeface="+mn-ea"/>
                <a:sym typeface="+mn-lt"/>
              </a:rPr>
              <a:t>所进行</a:t>
            </a:r>
            <a:r>
              <a:rPr sz="1650" b="1" spc="-4" dirty="0">
                <a:cs typeface="+mn-ea"/>
                <a:sym typeface="+mn-lt"/>
              </a:rPr>
              <a:t>信息</a:t>
            </a:r>
            <a:r>
              <a:rPr sz="1650" b="1" spc="-15" dirty="0">
                <a:cs typeface="+mn-ea"/>
                <a:sym typeface="+mn-lt"/>
              </a:rPr>
              <a:t>采集，</a:t>
            </a:r>
            <a:r>
              <a:rPr sz="1650" b="1" spc="-4" dirty="0">
                <a:cs typeface="+mn-ea"/>
                <a:sym typeface="+mn-lt"/>
              </a:rPr>
              <a:t>集中</a:t>
            </a:r>
            <a:r>
              <a:rPr sz="1650" b="1" spc="-15" dirty="0">
                <a:cs typeface="+mn-ea"/>
                <a:sym typeface="+mn-lt"/>
              </a:rPr>
              <a:t>检查限</a:t>
            </a:r>
            <a:r>
              <a:rPr sz="1650" b="1" spc="-4" dirty="0">
                <a:cs typeface="+mn-ea"/>
                <a:sym typeface="+mn-lt"/>
              </a:rPr>
              <a:t>售股</a:t>
            </a:r>
            <a:r>
              <a:rPr sz="1650" b="1" spc="-15" dirty="0">
                <a:cs typeface="+mn-ea"/>
                <a:sym typeface="+mn-lt"/>
              </a:rPr>
              <a:t>转让个</a:t>
            </a:r>
            <a:r>
              <a:rPr sz="1650" b="1" spc="-4" dirty="0">
                <a:cs typeface="+mn-ea"/>
                <a:sym typeface="+mn-lt"/>
              </a:rPr>
              <a:t>税缴</a:t>
            </a:r>
            <a:r>
              <a:rPr sz="1650" b="1" spc="-15" dirty="0">
                <a:cs typeface="+mn-ea"/>
                <a:sym typeface="+mn-lt"/>
              </a:rPr>
              <a:t>纳情况</a:t>
            </a:r>
            <a:r>
              <a:rPr sz="1650" b="1" spc="-19" dirty="0">
                <a:cs typeface="+mn-ea"/>
                <a:sym typeface="+mn-lt"/>
              </a:rPr>
              <a:t>；</a:t>
            </a:r>
            <a:endParaRPr sz="1650" dirty="0">
              <a:cs typeface="+mn-ea"/>
              <a:sym typeface="+mn-lt"/>
            </a:endParaRPr>
          </a:p>
          <a:p>
            <a:pPr marL="9525" marR="3810" indent="317500">
              <a:lnSpc>
                <a:spcPct val="150000"/>
              </a:lnSpc>
              <a:spcBef>
                <a:spcPts val="450"/>
              </a:spcBef>
            </a:pPr>
            <a:r>
              <a:rPr sz="1650" b="1" spc="-11" dirty="0">
                <a:cs typeface="+mn-ea"/>
                <a:sym typeface="+mn-lt"/>
              </a:rPr>
              <a:t>（</a:t>
            </a:r>
            <a:r>
              <a:rPr sz="1650" b="1" dirty="0">
                <a:cs typeface="+mn-ea"/>
                <a:sym typeface="+mn-lt"/>
              </a:rPr>
              <a:t>3</a:t>
            </a:r>
            <a:r>
              <a:rPr sz="1650" b="1" spc="-11" dirty="0">
                <a:cs typeface="+mn-ea"/>
                <a:sym typeface="+mn-lt"/>
              </a:rPr>
              <a:t>）加强新三板市场个人股权转</a:t>
            </a:r>
            <a:r>
              <a:rPr sz="1650" b="1" spc="-4" dirty="0">
                <a:cs typeface="+mn-ea"/>
                <a:sym typeface="+mn-lt"/>
              </a:rPr>
              <a:t>让</a:t>
            </a:r>
            <a:r>
              <a:rPr sz="1650" b="1" spc="-11" dirty="0">
                <a:cs typeface="+mn-ea"/>
                <a:sym typeface="+mn-lt"/>
              </a:rPr>
              <a:t>的</a:t>
            </a:r>
            <a:r>
              <a:rPr sz="1650" b="1" spc="-4" dirty="0">
                <a:cs typeface="+mn-ea"/>
                <a:sym typeface="+mn-lt"/>
              </a:rPr>
              <a:t>检</a:t>
            </a:r>
            <a:r>
              <a:rPr sz="1650" b="1" spc="-11" dirty="0">
                <a:cs typeface="+mn-ea"/>
                <a:sym typeface="+mn-lt"/>
              </a:rPr>
              <a:t>查，</a:t>
            </a:r>
            <a:r>
              <a:rPr sz="1650" b="1" spc="-4" dirty="0">
                <a:cs typeface="+mn-ea"/>
                <a:sym typeface="+mn-lt"/>
              </a:rPr>
              <a:t>通</a:t>
            </a:r>
            <a:r>
              <a:rPr sz="1650" b="1" spc="-11" dirty="0">
                <a:cs typeface="+mn-ea"/>
                <a:sym typeface="+mn-lt"/>
              </a:rPr>
              <a:t>过抓</a:t>
            </a:r>
            <a:r>
              <a:rPr sz="1650" b="1" spc="-4" dirty="0">
                <a:cs typeface="+mn-ea"/>
                <a:sym typeface="+mn-lt"/>
              </a:rPr>
              <a:t>取</a:t>
            </a:r>
            <a:r>
              <a:rPr sz="1650" b="1" spc="-11" dirty="0">
                <a:cs typeface="+mn-ea"/>
                <a:sym typeface="+mn-lt"/>
              </a:rPr>
              <a:t>新</a:t>
            </a:r>
            <a:r>
              <a:rPr sz="1650" b="1" spc="-4" dirty="0">
                <a:cs typeface="+mn-ea"/>
                <a:sym typeface="+mn-lt"/>
              </a:rPr>
              <a:t>三</a:t>
            </a:r>
            <a:r>
              <a:rPr sz="1650" b="1" spc="-19" dirty="0">
                <a:cs typeface="+mn-ea"/>
                <a:sym typeface="+mn-lt"/>
              </a:rPr>
              <a:t>板</a:t>
            </a:r>
            <a:r>
              <a:rPr sz="1650" b="1" spc="-11" dirty="0">
                <a:cs typeface="+mn-ea"/>
                <a:sym typeface="+mn-lt"/>
              </a:rPr>
              <a:t>公布的交易数据，获取纳税人</a:t>
            </a:r>
            <a:r>
              <a:rPr sz="1650" b="1" spc="-4" dirty="0">
                <a:cs typeface="+mn-ea"/>
                <a:sym typeface="+mn-lt"/>
              </a:rPr>
              <a:t>交</a:t>
            </a:r>
            <a:r>
              <a:rPr sz="1650" b="1" spc="-11" dirty="0">
                <a:cs typeface="+mn-ea"/>
                <a:sym typeface="+mn-lt"/>
              </a:rPr>
              <a:t>易时</a:t>
            </a:r>
            <a:r>
              <a:rPr sz="1650" b="1" spc="-4" dirty="0">
                <a:cs typeface="+mn-ea"/>
                <a:sym typeface="+mn-lt"/>
              </a:rPr>
              <a:t>间</a:t>
            </a:r>
            <a:r>
              <a:rPr sz="1650" b="1" spc="-11" dirty="0">
                <a:cs typeface="+mn-ea"/>
                <a:sym typeface="+mn-lt"/>
              </a:rPr>
              <a:t>、</a:t>
            </a:r>
            <a:r>
              <a:rPr sz="1650" b="1" spc="-4" dirty="0">
                <a:cs typeface="+mn-ea"/>
                <a:sym typeface="+mn-lt"/>
              </a:rPr>
              <a:t>交</a:t>
            </a:r>
            <a:r>
              <a:rPr sz="1650" b="1" spc="-11" dirty="0">
                <a:cs typeface="+mn-ea"/>
                <a:sym typeface="+mn-lt"/>
              </a:rPr>
              <a:t>易数</a:t>
            </a:r>
            <a:r>
              <a:rPr sz="1650" b="1" spc="-4" dirty="0">
                <a:cs typeface="+mn-ea"/>
                <a:sym typeface="+mn-lt"/>
              </a:rPr>
              <a:t>量</a:t>
            </a:r>
            <a:r>
              <a:rPr sz="1650" b="1" spc="-11" dirty="0">
                <a:cs typeface="+mn-ea"/>
                <a:sym typeface="+mn-lt"/>
              </a:rPr>
              <a:t>及涉</a:t>
            </a:r>
            <a:r>
              <a:rPr sz="1650" b="1" spc="-4" dirty="0">
                <a:cs typeface="+mn-ea"/>
                <a:sym typeface="+mn-lt"/>
              </a:rPr>
              <a:t>及</a:t>
            </a:r>
            <a:r>
              <a:rPr sz="1650" b="1" spc="-11" dirty="0">
                <a:cs typeface="+mn-ea"/>
                <a:sym typeface="+mn-lt"/>
              </a:rPr>
              <a:t>金</a:t>
            </a:r>
            <a:r>
              <a:rPr sz="1650" b="1" spc="-4" dirty="0">
                <a:cs typeface="+mn-ea"/>
                <a:sym typeface="+mn-lt"/>
              </a:rPr>
              <a:t>额</a:t>
            </a:r>
            <a:r>
              <a:rPr sz="1650" b="1" spc="-19" dirty="0">
                <a:cs typeface="+mn-ea"/>
                <a:sym typeface="+mn-lt"/>
              </a:rPr>
              <a:t>，</a:t>
            </a:r>
            <a:r>
              <a:rPr sz="1650" b="1" spc="-11" dirty="0">
                <a:cs typeface="+mn-ea"/>
                <a:sym typeface="+mn-lt"/>
              </a:rPr>
              <a:t>被投资</a:t>
            </a:r>
            <a:r>
              <a:rPr sz="1650" b="1" spc="-4" dirty="0">
                <a:cs typeface="+mn-ea"/>
                <a:sym typeface="+mn-lt"/>
              </a:rPr>
              <a:t>企业</a:t>
            </a:r>
            <a:r>
              <a:rPr sz="1650" b="1" spc="-11" dirty="0">
                <a:cs typeface="+mn-ea"/>
                <a:sym typeface="+mn-lt"/>
              </a:rPr>
              <a:t>信息、</a:t>
            </a:r>
            <a:r>
              <a:rPr sz="1650" b="1" spc="-4" dirty="0">
                <a:cs typeface="+mn-ea"/>
                <a:sym typeface="+mn-lt"/>
              </a:rPr>
              <a:t>买方</a:t>
            </a:r>
            <a:r>
              <a:rPr sz="1650" b="1" spc="-11" dirty="0">
                <a:cs typeface="+mn-ea"/>
                <a:sym typeface="+mn-lt"/>
              </a:rPr>
              <a:t>信息等</a:t>
            </a:r>
            <a:r>
              <a:rPr sz="1650" b="1" spc="-4" dirty="0">
                <a:cs typeface="+mn-ea"/>
                <a:sym typeface="+mn-lt"/>
              </a:rPr>
              <a:t>资料</a:t>
            </a:r>
            <a:r>
              <a:rPr sz="1650" b="1" spc="-11" dirty="0">
                <a:cs typeface="+mn-ea"/>
                <a:sym typeface="+mn-lt"/>
              </a:rPr>
              <a:t>，与系</a:t>
            </a:r>
            <a:r>
              <a:rPr sz="1650" b="1" spc="-4" dirty="0">
                <a:cs typeface="+mn-ea"/>
                <a:sym typeface="+mn-lt"/>
              </a:rPr>
              <a:t>统中</a:t>
            </a:r>
            <a:r>
              <a:rPr sz="1650" b="1" spc="-11" dirty="0">
                <a:cs typeface="+mn-ea"/>
                <a:sym typeface="+mn-lt"/>
              </a:rPr>
              <a:t>申报数</a:t>
            </a:r>
            <a:r>
              <a:rPr sz="1650" b="1" spc="-4" dirty="0">
                <a:cs typeface="+mn-ea"/>
                <a:sym typeface="+mn-lt"/>
              </a:rPr>
              <a:t>据进</a:t>
            </a:r>
            <a:r>
              <a:rPr sz="1650" b="1" spc="-11" dirty="0">
                <a:cs typeface="+mn-ea"/>
                <a:sym typeface="+mn-lt"/>
              </a:rPr>
              <a:t>行对比</a:t>
            </a:r>
            <a:r>
              <a:rPr sz="1650" b="1" spc="-19" dirty="0">
                <a:cs typeface="+mn-ea"/>
                <a:sym typeface="+mn-lt"/>
              </a:rPr>
              <a:t>，</a:t>
            </a:r>
            <a:r>
              <a:rPr sz="1650" b="1" spc="-11" dirty="0">
                <a:cs typeface="+mn-ea"/>
                <a:sym typeface="+mn-lt"/>
              </a:rPr>
              <a:t>检查个税缴纳情况。</a:t>
            </a:r>
            <a:endParaRPr sz="1650" dirty="0">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针对财产转让的个税稽查重点</a:t>
            </a:r>
            <a:endParaRPr lang="zh-CN" altLang="en-US" dirty="0">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9516" y="756156"/>
            <a:ext cx="8586954" cy="3831818"/>
          </a:xfrm>
          <a:prstGeom prst="rect">
            <a:avLst/>
          </a:prstGeom>
        </p:spPr>
        <p:txBody>
          <a:bodyPr wrap="square">
            <a:spAutoFit/>
          </a:bodyPr>
          <a:lstStyle/>
          <a:p>
            <a:pPr marL="342900" indent="-342900">
              <a:lnSpc>
                <a:spcPct val="150000"/>
              </a:lnSpc>
              <a:buFont typeface="+mj-lt"/>
              <a:buAutoNum type="arabicPeriod"/>
            </a:pPr>
            <a:r>
              <a:rPr lang="zh-CN" altLang="en-US" dirty="0">
                <a:cs typeface="+mn-ea"/>
                <a:sym typeface="+mn-lt"/>
              </a:rPr>
              <a:t>个人所得税法</a:t>
            </a:r>
            <a:endParaRPr lang="en-US" altLang="zh-CN" dirty="0">
              <a:cs typeface="+mn-ea"/>
              <a:sym typeface="+mn-lt"/>
            </a:endParaRPr>
          </a:p>
          <a:p>
            <a:pPr marL="342900" indent="-342900">
              <a:lnSpc>
                <a:spcPct val="150000"/>
              </a:lnSpc>
              <a:buFont typeface="+mj-lt"/>
              <a:buAutoNum type="arabicPeriod"/>
            </a:pPr>
            <a:r>
              <a:rPr lang="zh-CN" altLang="en-US" dirty="0">
                <a:cs typeface="+mn-ea"/>
                <a:sym typeface="+mn-lt"/>
              </a:rPr>
              <a:t>个人所得税法实施条例</a:t>
            </a:r>
            <a:endParaRPr lang="en-US" altLang="zh-CN" dirty="0">
              <a:cs typeface="+mn-ea"/>
              <a:sym typeface="+mn-lt"/>
            </a:endParaRPr>
          </a:p>
          <a:p>
            <a:pPr marL="342900" indent="-342900">
              <a:lnSpc>
                <a:spcPct val="150000"/>
              </a:lnSpc>
              <a:buFont typeface="+mj-lt"/>
              <a:buAutoNum type="arabicPeriod"/>
            </a:pPr>
            <a:r>
              <a:rPr lang="zh-CN" altLang="en-US" dirty="0">
                <a:cs typeface="+mn-ea"/>
                <a:sym typeface="+mn-lt"/>
              </a:rPr>
              <a:t>个人所得税专项附加扣除暂行办法</a:t>
            </a:r>
            <a:endParaRPr lang="en-US" altLang="zh-CN" dirty="0">
              <a:cs typeface="+mn-ea"/>
              <a:sym typeface="+mn-lt"/>
            </a:endParaRPr>
          </a:p>
          <a:p>
            <a:pPr marL="342900" indent="-342900">
              <a:lnSpc>
                <a:spcPct val="150000"/>
              </a:lnSpc>
              <a:buFont typeface="+mj-lt"/>
              <a:buAutoNum type="arabicPeriod"/>
            </a:pPr>
            <a:r>
              <a:rPr lang="zh-CN" altLang="en-US" dirty="0">
                <a:cs typeface="+mn-ea"/>
                <a:sym typeface="+mn-lt"/>
              </a:rPr>
              <a:t>关于全面实施新个人所得税法若干征管衔接问题的公告</a:t>
            </a:r>
            <a:endParaRPr lang="en-US" altLang="zh-CN" dirty="0">
              <a:cs typeface="+mn-ea"/>
              <a:sym typeface="+mn-lt"/>
            </a:endParaRPr>
          </a:p>
          <a:p>
            <a:pPr marL="342900" indent="-342900">
              <a:lnSpc>
                <a:spcPct val="150000"/>
              </a:lnSpc>
              <a:buFont typeface="+mj-lt"/>
              <a:buAutoNum type="arabicPeriod"/>
            </a:pPr>
            <a:r>
              <a:rPr lang="zh-CN" altLang="en-US" dirty="0">
                <a:cs typeface="+mn-ea"/>
                <a:sym typeface="+mn-lt"/>
              </a:rPr>
              <a:t>个人所得税专项附加扣除操作办法（试行）</a:t>
            </a:r>
            <a:endParaRPr lang="en-US" altLang="zh-CN" dirty="0">
              <a:cs typeface="+mn-ea"/>
              <a:sym typeface="+mn-lt"/>
            </a:endParaRPr>
          </a:p>
          <a:p>
            <a:pPr marL="342900" indent="-342900">
              <a:lnSpc>
                <a:spcPct val="150000"/>
              </a:lnSpc>
              <a:buFont typeface="+mj-lt"/>
              <a:buAutoNum type="arabicPeriod"/>
            </a:pPr>
            <a:r>
              <a:rPr lang="zh-CN" altLang="en-US" dirty="0">
                <a:cs typeface="+mn-ea"/>
                <a:sym typeface="+mn-lt"/>
              </a:rPr>
              <a:t>个人所得税扣缴申报管理办法（试行）</a:t>
            </a:r>
            <a:endParaRPr lang="en-US" altLang="zh-CN" dirty="0">
              <a:cs typeface="+mn-ea"/>
              <a:sym typeface="+mn-lt"/>
            </a:endParaRPr>
          </a:p>
          <a:p>
            <a:pPr marL="342900" indent="-342900">
              <a:lnSpc>
                <a:spcPct val="150000"/>
              </a:lnSpc>
              <a:buFont typeface="+mj-lt"/>
              <a:buAutoNum type="arabicPeriod"/>
            </a:pPr>
            <a:r>
              <a:rPr lang="zh-CN" altLang="en-US" dirty="0">
                <a:cs typeface="+mn-ea"/>
                <a:sym typeface="+mn-lt"/>
              </a:rPr>
              <a:t>关于个人所得税自行纳税申报有关问题的公告关于自然人纳税人识别号有关事项的公告</a:t>
            </a:r>
            <a:endParaRPr lang="en-US" altLang="zh-CN" dirty="0">
              <a:cs typeface="+mn-ea"/>
              <a:sym typeface="+mn-lt"/>
            </a:endParaRPr>
          </a:p>
          <a:p>
            <a:pPr marL="342900" indent="-342900">
              <a:lnSpc>
                <a:spcPct val="150000"/>
              </a:lnSpc>
              <a:buFont typeface="+mj-lt"/>
              <a:buAutoNum type="arabicPeriod"/>
            </a:pPr>
            <a:r>
              <a:rPr lang="zh-CN" altLang="en-US" dirty="0">
                <a:cs typeface="+mn-ea"/>
                <a:sym typeface="+mn-lt"/>
              </a:rPr>
              <a:t>关于个人所得税法修改后有关优惠政策衔接问题的通知</a:t>
            </a:r>
            <a:endParaRPr lang="zh-CN" altLang="en-US" dirty="0">
              <a:cs typeface="+mn-ea"/>
              <a:sym typeface="+mn-lt"/>
            </a:endParaRPr>
          </a:p>
        </p:txBody>
      </p:sp>
      <p:sp>
        <p:nvSpPr>
          <p:cNvPr id="3" name="标题 2"/>
          <p:cNvSpPr>
            <a:spLocks noGrp="1"/>
          </p:cNvSpPr>
          <p:nvPr>
            <p:ph type="title"/>
          </p:nvPr>
        </p:nvSpPr>
        <p:spPr/>
        <p:txBody>
          <a:bodyPr/>
          <a:lstStyle/>
          <a:p>
            <a:r>
              <a:rPr lang="zh-CN" altLang="en-US" dirty="0">
                <a:latin typeface="+mn-lt"/>
                <a:ea typeface="+mn-ea"/>
                <a:cs typeface="+mn-ea"/>
                <a:sym typeface="+mn-lt"/>
              </a:rPr>
              <a:t>二、新个税法配套相关文件</a:t>
            </a:r>
            <a:endParaRPr lang="zh-CN" altLang="en-US" dirty="0">
              <a:latin typeface="+mn-lt"/>
              <a:ea typeface="+mn-ea"/>
              <a:cs typeface="+mn-ea"/>
              <a:sym typeface="+mn-lt"/>
            </a:endParaRPr>
          </a:p>
        </p:txBody>
      </p:sp>
    </p:spTree>
  </p:cSld>
  <p:clrMapOvr>
    <a:masterClrMapping/>
  </p:clrMapOvr>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THINKCELLSHAPEDONOTDELETE" val="pBba5MQ15gEeWkQOe79RY_Q"/>
</p:tagLst>
</file>

<file path=ppt/tags/tag11.xml><?xml version="1.0" encoding="utf-8"?>
<p:tagLst xmlns:p="http://schemas.openxmlformats.org/presentationml/2006/main">
  <p:tag name="THINKCELLSHAPEDONOTDELETE" val="pbDAySF7nwUmIvcWlWHdbtA"/>
</p:tagLst>
</file>

<file path=ppt/tags/tag12.xml><?xml version="1.0" encoding="utf-8"?>
<p:tagLst xmlns:p="http://schemas.openxmlformats.org/presentationml/2006/main">
  <p:tag name="THINKCELLSHAPEDONOTDELETE" val="p_mWb0ij6E0GsYRV0Bp_BfQ"/>
</p:tagLst>
</file>

<file path=ppt/tags/tag13.xml><?xml version="1.0" encoding="utf-8"?>
<p:tagLst xmlns:p="http://schemas.openxmlformats.org/presentationml/2006/main">
  <p:tag name="THINKCELLSHAPEDONOTDELETE" val="pVLQCMUR9HUq1V5Qrm9M0mA"/>
</p:tagLst>
</file>

<file path=ppt/tags/tag14.xml><?xml version="1.0" encoding="utf-8"?>
<p:tagLst xmlns:p="http://schemas.openxmlformats.org/presentationml/2006/main">
  <p:tag name="THINKCELLSHAPEDONOTDELETE" val="pUpFlqnqy6kuzOT8z4CVCkg"/>
</p:tagLst>
</file>

<file path=ppt/tags/tag15.xml><?xml version="1.0" encoding="utf-8"?>
<p:tagLst xmlns:p="http://schemas.openxmlformats.org/presentationml/2006/main">
  <p:tag name="THINKCELLSHAPEDONOTDELETE" val="pLKpt.ChPT0SmubHITJVBqw"/>
</p:tagLst>
</file>

<file path=ppt/tags/tag16.xml><?xml version="1.0" encoding="utf-8"?>
<p:tagLst xmlns:p="http://schemas.openxmlformats.org/presentationml/2006/main">
  <p:tag name="THINKCELLSHAPEDONOTDELETE" val="p5IyKBCqD9Eyie_hLuMhGXg"/>
</p:tagLst>
</file>

<file path=ppt/tags/tag17.xml><?xml version="1.0" encoding="utf-8"?>
<p:tagLst xmlns:p="http://schemas.openxmlformats.org/presentationml/2006/main">
  <p:tag name="THINKCELLSHAPEDONOTDELETE" val="p9gAXVR2ut0S2JIaaBOowKg"/>
</p:tagLst>
</file>

<file path=ppt/tags/tag18.xml><?xml version="1.0" encoding="utf-8"?>
<p:tagLst xmlns:p="http://schemas.openxmlformats.org/presentationml/2006/main">
  <p:tag name="THINKCELLSHAPEDONOTDELETE" val="pEoWrJk7.QEmL.U50eAXcQA"/>
</p:tagLst>
</file>

<file path=ppt/tags/tag19.xml><?xml version="1.0" encoding="utf-8"?>
<p:tagLst xmlns:p="http://schemas.openxmlformats.org/presentationml/2006/main">
  <p:tag name="THINKCELLSHAPEDONOTDELETE" val="pLUYcVLhHB06k6Ba.XIW_NA"/>
</p:tagLst>
</file>

<file path=ppt/tags/tag2.xml><?xml version="1.0" encoding="utf-8"?>
<p:tagLst xmlns:p="http://schemas.openxmlformats.org/presentationml/2006/main">
  <p:tag name="KSO_WM_SLIDE_MODEL_TYPE" val="cover"/>
</p:tagLst>
</file>

<file path=ppt/tags/tag20.xml><?xml version="1.0" encoding="utf-8"?>
<p:tagLst xmlns:p="http://schemas.openxmlformats.org/presentationml/2006/main">
  <p:tag name="THINKCELLSHAPEDONOTDELETE" val="pqTqeKEfgEE6pBPVDc43vZA"/>
</p:tagLst>
</file>

<file path=ppt/tags/tag21.xml><?xml version="1.0" encoding="utf-8"?>
<p:tagLst xmlns:p="http://schemas.openxmlformats.org/presentationml/2006/main">
  <p:tag name="THINKCELLSHAPEDONOTDELETE" val="p8633UYqns02ib8921SQupA"/>
</p:tagLst>
</file>

<file path=ppt/tags/tag22.xml><?xml version="1.0" encoding="utf-8"?>
<p:tagLst xmlns:p="http://schemas.openxmlformats.org/presentationml/2006/main">
  <p:tag name="THINKCELLSHAPEDONOTDELETE" val="pK3MY2fv7_0Chnr2VhlGRvg"/>
</p:tagLst>
</file>

<file path=ppt/tags/tag23.xml><?xml version="1.0" encoding="utf-8"?>
<p:tagLst xmlns:p="http://schemas.openxmlformats.org/presentationml/2006/main">
  <p:tag name="THINKCELLSHAPEDONOTDELETE" val="pctJBl4FN.0uCi_bE1hs9qA"/>
</p:tagLst>
</file>

<file path=ppt/tags/tag24.xml><?xml version="1.0" encoding="utf-8"?>
<p:tagLst xmlns:p="http://schemas.openxmlformats.org/presentationml/2006/main">
  <p:tag name="THINKCELLSHAPEDONOTDELETE" val="p7c0DSAqIeEumH4lmKhupxw"/>
</p:tagLst>
</file>

<file path=ppt/tags/tag25.xml><?xml version="1.0" encoding="utf-8"?>
<p:tagLst xmlns:p="http://schemas.openxmlformats.org/presentationml/2006/main">
  <p:tag name="THINKCELLSHAPEDONOTDELETE" val="pQIe_CBTjG0Cc4o.FJkfNMg"/>
</p:tagLst>
</file>

<file path=ppt/tags/tag26.xml><?xml version="1.0" encoding="utf-8"?>
<p:tagLst xmlns:p="http://schemas.openxmlformats.org/presentationml/2006/main">
  <p:tag name="PA" val="v3.0.0"/>
</p:tagLst>
</file>

<file path=ppt/tags/tag3.xml><?xml version="1.0" encoding="utf-8"?>
<p:tagLst xmlns:p="http://schemas.openxmlformats.org/presentationml/2006/main">
  <p:tag name="THINKCELLSHAPEDONOTDELETE" val="p77lJcRQtK0m9.6p1I45Kjg"/>
</p:tagLst>
</file>

<file path=ppt/tags/tag4.xml><?xml version="1.0" encoding="utf-8"?>
<p:tagLst xmlns:p="http://schemas.openxmlformats.org/presentationml/2006/main">
  <p:tag name="THINKCELLSHAPEDONOTDELETE" val="pzp.87igAxUOgR9ifa77hQg"/>
</p:tagLst>
</file>

<file path=ppt/tags/tag5.xml><?xml version="1.0" encoding="utf-8"?>
<p:tagLst xmlns:p="http://schemas.openxmlformats.org/presentationml/2006/main">
  <p:tag name="THINKCELLSHAPEDONOTDELETE" val="p4FnoqhyjSEyNqmBx4kxTpA"/>
</p:tagLst>
</file>

<file path=ppt/tags/tag6.xml><?xml version="1.0" encoding="utf-8"?>
<p:tagLst xmlns:p="http://schemas.openxmlformats.org/presentationml/2006/main">
  <p:tag name="THINKCELLSHAPEDONOTDELETE" val="phHX6uvMDjECijWv1dUA1Ew"/>
</p:tagLst>
</file>

<file path=ppt/tags/tag7.xml><?xml version="1.0" encoding="utf-8"?>
<p:tagLst xmlns:p="http://schemas.openxmlformats.org/presentationml/2006/main">
  <p:tag name="THINKCELLSHAPEDONOTDELETE" val="pub3Z9J23w0C2A3uHi9b78Q"/>
</p:tagLst>
</file>

<file path=ppt/tags/tag8.xml><?xml version="1.0" encoding="utf-8"?>
<p:tagLst xmlns:p="http://schemas.openxmlformats.org/presentationml/2006/main">
  <p:tag name="THINKCELLSHAPEDONOTDELETE" val="pUHvYnK4sXkqdvb7uo3ZZ2A"/>
</p:tagLst>
</file>

<file path=ppt/tags/tag9.xml><?xml version="1.0" encoding="utf-8"?>
<p:tagLst xmlns:p="http://schemas.openxmlformats.org/presentationml/2006/main">
  <p:tag name="THINKCELLSHAPEDONOTDELETE" val="pMwXn2Wb1XU6ptZywwSCAK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qmjepf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11764</Words>
  <Application>WPS 演示</Application>
  <PresentationFormat>全屏显示(16:9)</PresentationFormat>
  <Paragraphs>1271</Paragraphs>
  <Slides>56</Slides>
  <Notes>53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56</vt:i4>
      </vt:variant>
    </vt:vector>
  </HeadingPairs>
  <TitlesOfParts>
    <vt:vector size="68" baseType="lpstr">
      <vt:lpstr>Arial</vt:lpstr>
      <vt:lpstr>宋体</vt:lpstr>
      <vt:lpstr>Wingdings</vt:lpstr>
      <vt:lpstr>微软雅黑</vt:lpstr>
      <vt:lpstr>华文楷体</vt:lpstr>
      <vt:lpstr>Brush Script MT</vt:lpstr>
      <vt:lpstr>Arial Unicode MS</vt:lpstr>
      <vt:lpstr>Calibri</vt:lpstr>
      <vt:lpstr>Helvetica</vt:lpstr>
      <vt:lpstr>Times</vt:lpstr>
      <vt:lpstr>Times New Roman</vt:lpstr>
      <vt:lpstr>Office 主题</vt:lpstr>
      <vt:lpstr>PowerPoint 演示文稿</vt:lpstr>
      <vt:lpstr>PowerPoint 演示文稿</vt:lpstr>
      <vt:lpstr>个人所得税税收征管重点事项</vt:lpstr>
      <vt:lpstr>PowerPoint 演示文稿</vt:lpstr>
      <vt:lpstr>从金融机构汇集个人税收数据</vt:lpstr>
      <vt:lpstr>PowerPoint 演示文稿</vt:lpstr>
      <vt:lpstr>个人所得税税务稽查重点领域</vt:lpstr>
      <vt:lpstr>针对财产转让的个税稽查重点</vt:lpstr>
      <vt:lpstr>二、新个税法配套相关文件</vt:lpstr>
      <vt:lpstr>明确纳税人概念，严格纳税人标准</vt:lpstr>
      <vt:lpstr>个税法修订后外籍人员（含港澳台）纳税义务表</vt:lpstr>
      <vt:lpstr>11类所得调整为9类所得</vt:lpstr>
      <vt:lpstr>工资、薪金所得 vs 劳务报酬所得</vt:lpstr>
      <vt:lpstr>征税范围</vt:lpstr>
      <vt:lpstr>PowerPoint 演示文稿</vt:lpstr>
      <vt:lpstr>表1：综合所得税率表</vt:lpstr>
      <vt:lpstr>居民个人劳务报酬所得预扣预缴适用</vt:lpstr>
      <vt:lpstr>提高扣除标准，扩大扣除范围</vt:lpstr>
      <vt:lpstr>个税专项附加扣除项目一览表</vt:lpstr>
      <vt:lpstr>执行时间分两次</vt:lpstr>
      <vt:lpstr>工资个税计算方法——累计预扣法</vt:lpstr>
      <vt:lpstr>工资个税计算方法——累计预扣法</vt:lpstr>
      <vt:lpstr>新政下一次性奖金的纳税中应注意的问题</vt:lpstr>
      <vt:lpstr>工资及年终奖盲区表</vt:lpstr>
      <vt:lpstr>PowerPoint 演示文稿</vt:lpstr>
      <vt:lpstr>经营所得</vt:lpstr>
      <vt:lpstr>表2：经营所得的计算表</vt:lpstr>
      <vt:lpstr>PowerPoint 演示文稿</vt:lpstr>
      <vt:lpstr>高管、董事人群的个税</vt:lpstr>
      <vt:lpstr>新政下个税筹划的五大方式</vt:lpstr>
      <vt:lpstr>薪酬结构的组成</vt:lpstr>
      <vt:lpstr>高管团队薪酬设计</vt:lpstr>
      <vt:lpstr>股权激励计划个人所得税纳税风险与规划</vt:lpstr>
      <vt:lpstr>股权激励和技术入股有关所得税政策</vt:lpstr>
      <vt:lpstr>股权激励和技术入股有关所得税政策</vt:lpstr>
      <vt:lpstr>股权激励和技术入股有关所得税政策</vt:lpstr>
      <vt:lpstr>股权激励和技术入股有关所得税政策</vt:lpstr>
      <vt:lpstr>股权激励和技术入股有关所得税政策</vt:lpstr>
      <vt:lpstr>股权激励和技术入股有关所得税政策</vt:lpstr>
      <vt:lpstr>股权激励和技术入股有关所得税政策</vt:lpstr>
      <vt:lpstr>股权激励和技术入股有关所得税政策</vt:lpstr>
      <vt:lpstr>PowerPoint 演示文稿</vt:lpstr>
      <vt:lpstr>社保费用计算公式</vt:lpstr>
      <vt:lpstr>创新：通过用工模式创新将工资成本转化为其它</vt:lpstr>
      <vt:lpstr>灵活用工之非全日制用工</vt:lpstr>
      <vt:lpstr>灵活用工之非全日制用工</vt:lpstr>
      <vt:lpstr>灵活用工之劳务派遣用工</vt:lpstr>
      <vt:lpstr>灵活用工之劳务派遣用工</vt:lpstr>
      <vt:lpstr>灵活用工之实习生用工</vt:lpstr>
      <vt:lpstr>PowerPoint 演示文稿</vt:lpstr>
      <vt:lpstr>PowerPoint 演示文稿</vt:lpstr>
      <vt:lpstr>灵活用工之实习生用工</vt:lpstr>
      <vt:lpstr>公司人员派遣税务分析审核与补救</vt:lpstr>
      <vt:lpstr>公司人员派遣税务分析审核与补救</vt:lpstr>
      <vt:lpstr>社保，能否无限期追征？</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小前</cp:lastModifiedBy>
  <cp:revision>23</cp:revision>
  <dcterms:created xsi:type="dcterms:W3CDTF">1900-01-01T00:00:00Z</dcterms:created>
  <dcterms:modified xsi:type="dcterms:W3CDTF">2021-01-11T09:54:27Z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